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embeddedFontLst>
    <p:embeddedFont>
      <p:font typeface="Roboto"/>
      <p:regular r:id="rId41"/>
      <p:bold r:id="rId42"/>
      <p:italic r:id="rId43"/>
      <p:boldItalic r:id="rId44"/>
    </p:embeddedFont>
    <p:embeddedFont>
      <p:font typeface="Montserrat"/>
      <p:regular r:id="rId45"/>
      <p:bold r:id="rId46"/>
      <p:italic r:id="rId47"/>
      <p:boldItalic r:id="rId48"/>
    </p:embeddedFont>
    <p:embeddedFont>
      <p:font typeface="Lato"/>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765EAF6-936A-4E24-B5F1-4B6B5585E35B}">
  <a:tblStyle styleId="{A765EAF6-936A-4E24-B5F1-4B6B5585E35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283B6A6-7A5E-4040-9ED4-9B82F00A88D3}"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Roboto-bold.fntdata"/><Relationship Id="rId41" Type="http://schemas.openxmlformats.org/officeDocument/2006/relationships/font" Target="fonts/Roboto-regular.fntdata"/><Relationship Id="rId44" Type="http://schemas.openxmlformats.org/officeDocument/2006/relationships/font" Target="fonts/Roboto-boldItalic.fntdata"/><Relationship Id="rId43" Type="http://schemas.openxmlformats.org/officeDocument/2006/relationships/font" Target="fonts/Roboto-italic.fntdata"/><Relationship Id="rId46" Type="http://schemas.openxmlformats.org/officeDocument/2006/relationships/font" Target="fonts/Montserrat-bold.fntdata"/><Relationship Id="rId45"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Montserrat-boldItalic.fntdata"/><Relationship Id="rId47" Type="http://schemas.openxmlformats.org/officeDocument/2006/relationships/font" Target="fonts/Montserrat-italic.fntdata"/><Relationship Id="rId49" Type="http://schemas.openxmlformats.org/officeDocument/2006/relationships/font" Target="fonts/La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Lato-italic.fntdata"/><Relationship Id="rId50" Type="http://schemas.openxmlformats.org/officeDocument/2006/relationships/font" Target="fonts/Lato-bold.fntdata"/><Relationship Id="rId52" Type="http://schemas.openxmlformats.org/officeDocument/2006/relationships/font" Target="fonts/La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98319b822e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98319b822e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98319b822e_2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98319b822e_2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98319b822e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98319b822e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latin typeface="Montserrat"/>
                <a:ea typeface="Montserrat"/>
                <a:cs typeface="Montserrat"/>
                <a:sym typeface="Montserrat"/>
              </a:rPr>
              <a:t>(</a:t>
            </a:r>
            <a:endParaRPr sz="1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9b48e8192b_1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9b48e8192b_1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98319b822e_2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98319b822e_2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Include cooling measures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9b48e8192b_17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9b48e8192b_17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9b48e8192b_15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9b48e8192b_15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Mean of values for resale price is extremely high compared to the mean of the other features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9a8b46b84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9a8b46b84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Add a multiple boxplot to show the varying range of values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9b48e8192b_2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9b48e8192b_2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9a8b46b843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9a8b46b843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98319b822e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98319b822e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9b48e8192b_2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9b48e8192b_2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Highest frequency count: Model A </a:t>
            </a:r>
            <a:r>
              <a:rPr lang="en-GB"/>
              <a:t>Apartment, Improved, New Generation and Premium Apartment</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9b48e8192b_2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9b48e8192b_2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Highest frequency count: Jurong West, Seng kang, Woodlands, Tampines and Yishun</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9b48e8192b_2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9b48e8192b_2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As you can see, Bukit Timah and Central Area are the more expensive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9a8b46b84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9a8b46b84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9b48e8192b_1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9b48e8192b_1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98319b822e_2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98319b822e_2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400">
              <a:latin typeface="Lato"/>
              <a:ea typeface="Lato"/>
              <a:cs typeface="Lato"/>
              <a:sym typeface="Lato"/>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9b48e8192b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9b48e8192b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a:t>
            </a:r>
            <a:r>
              <a:rPr lang="en-GB"/>
              <a:t>rom-jan-2015-onward</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Flat type</a:t>
            </a:r>
            <a:endParaRPr/>
          </a:p>
          <a:p>
            <a:pPr indent="0" lvl="0" marL="0" rtl="0" algn="l">
              <a:spcBef>
                <a:spcPts val="0"/>
              </a:spcBef>
              <a:spcAft>
                <a:spcPts val="0"/>
              </a:spcAft>
              <a:buNone/>
            </a:pPr>
            <a:r>
              <a:rPr lang="en-GB"/>
              <a:t>Flat model</a:t>
            </a:r>
            <a:endParaRPr/>
          </a:p>
          <a:p>
            <a:pPr indent="0" lvl="0" marL="0" rtl="0" algn="l">
              <a:spcBef>
                <a:spcPts val="0"/>
              </a:spcBef>
              <a:spcAft>
                <a:spcPts val="0"/>
              </a:spcAft>
              <a:buNone/>
            </a:pPr>
            <a:r>
              <a:rPr lang="en-GB"/>
              <a:t>town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9b48e8192b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9b48e8192b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Check whether to include</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9b48e8192b_14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9b48e8192b_14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9b48e8192b_2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9b48e8192b_2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from-jan-2015-onward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9b48e8192b_1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9b48e8192b_1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300">
                <a:latin typeface="Lato"/>
                <a:ea typeface="Lato"/>
                <a:cs typeface="Lato"/>
                <a:sym typeface="Lato"/>
              </a:rPr>
              <a:t>Split background and statement?</a:t>
            </a:r>
            <a:endParaRPr sz="1300">
              <a:latin typeface="Lato"/>
              <a:ea typeface="Lato"/>
              <a:cs typeface="Lato"/>
              <a:sym typeface="Lato"/>
            </a:endParaRPr>
          </a:p>
          <a:p>
            <a:pPr indent="0" lvl="0" marL="0" rtl="0" algn="l">
              <a:lnSpc>
                <a:spcPct val="115000"/>
              </a:lnSpc>
              <a:spcBef>
                <a:spcPts val="1600"/>
              </a:spcBef>
              <a:spcAft>
                <a:spcPts val="1600"/>
              </a:spcAft>
              <a:buClr>
                <a:schemeClr val="dk1"/>
              </a:buClr>
              <a:buSzPts val="1100"/>
              <a:buFont typeface="Arial"/>
              <a:buNone/>
            </a:pPr>
            <a:r>
              <a:rPr lang="en-GB" sz="1300">
                <a:latin typeface="Lato"/>
                <a:ea typeface="Lato"/>
                <a:cs typeface="Lato"/>
                <a:sym typeface="Lato"/>
              </a:rPr>
              <a:t>We aim to help Singaporeans predict future housing prices through performing regression analysis on housing data from 2015 - 2020. Future housing prices would be predicted based on data such as location, lease  and presence of amenities.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9b48e8192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9b48e8192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9b48e8192b_22_9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9b48e8192b_22_9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9b48e8192b_19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9b48e8192b_19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98319b822e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98319b822e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98319b822e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98319b822e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98319b822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98319b822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98319b822e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98319b822e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9b48e8192b_2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9b48e8192b_2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Specify examples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9b48e8192b_2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9b48e8192b_2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9b48e8192b_1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9b48e8192b_1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lt1"/>
              </a:buClr>
              <a:buSzPts val="1300"/>
              <a:buFont typeface="Lato"/>
              <a:buAutoNum type="arabicParenR"/>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98319b822e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98319b822e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7.png"/><Relationship Id="rId4" Type="http://schemas.openxmlformats.org/officeDocument/2006/relationships/image" Target="../media/image8.jpg"/><Relationship Id="rId5"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jpg"/><Relationship Id="rId4" Type="http://schemas.openxmlformats.org/officeDocument/2006/relationships/image" Target="../media/image38.png"/><Relationship Id="rId5" Type="http://schemas.openxmlformats.org/officeDocument/2006/relationships/image" Target="../media/image6.jpg"/><Relationship Id="rId6"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6.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0.png"/><Relationship Id="rId4" Type="http://schemas.openxmlformats.org/officeDocument/2006/relationships/image" Target="../media/image4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4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2.png"/><Relationship Id="rId6"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8.png"/><Relationship Id="rId4" Type="http://schemas.openxmlformats.org/officeDocument/2006/relationships/image" Target="../media/image32.png"/><Relationship Id="rId5" Type="http://schemas.openxmlformats.org/officeDocument/2006/relationships/image" Target="../media/image3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5.png"/><Relationship Id="rId4" Type="http://schemas.openxmlformats.org/officeDocument/2006/relationships/image" Target="../media/image3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3.png"/><Relationship Id="rId4" Type="http://schemas.openxmlformats.org/officeDocument/2006/relationships/image" Target="../media/image4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7.png"/><Relationship Id="rId4" Type="http://schemas.openxmlformats.org/officeDocument/2006/relationships/image" Target="../media/image3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45.png"/><Relationship Id="rId4" Type="http://schemas.openxmlformats.org/officeDocument/2006/relationships/image" Target="../media/image4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4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5.png"/><Relationship Id="rId5"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9.png"/><Relationship Id="rId5" Type="http://schemas.openxmlformats.org/officeDocument/2006/relationships/image" Target="../media/image14.png"/><Relationship Id="rId6" Type="http://schemas.openxmlformats.org/officeDocument/2006/relationships/hyperlink" Target="https://www.kaggle.com/pmarcelino/comprehensive-data-exploration-with-pyth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hyperlink" Target="https://towardsdatascience.com/singapore-flat-price-predictor-6f74ed8da311"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619200" y="1350300"/>
            <a:ext cx="5017500" cy="16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100"/>
              <a:t>Deconstructing Housing Prices using Regression Techniques</a:t>
            </a:r>
            <a:endParaRPr b="1" sz="3100"/>
          </a:p>
        </p:txBody>
      </p:sp>
      <p:sp>
        <p:nvSpPr>
          <p:cNvPr id="135" name="Google Shape;135;p13"/>
          <p:cNvSpPr txBox="1"/>
          <p:nvPr>
            <p:ph idx="1" type="subTitle"/>
          </p:nvPr>
        </p:nvSpPr>
        <p:spPr>
          <a:xfrm>
            <a:off x="3682925" y="3603025"/>
            <a:ext cx="3470700" cy="84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t>G2T3</a:t>
            </a:r>
            <a:endParaRPr/>
          </a:p>
          <a:p>
            <a:pPr indent="0" lvl="0" marL="0" rtl="0" algn="l">
              <a:spcBef>
                <a:spcPts val="0"/>
              </a:spcBef>
              <a:spcAft>
                <a:spcPts val="0"/>
              </a:spcAft>
              <a:buNone/>
            </a:pPr>
            <a:r>
              <a:rPr lang="en-GB"/>
              <a:t>Neo Tee Yong, Sia Yan Rui (Jayden), Tan Yan Sheng, Yieh Yuheng (Donovan), Yohana Meiliana Lee</a:t>
            </a:r>
            <a:endParaRPr/>
          </a:p>
        </p:txBody>
      </p:sp>
      <p:sp>
        <p:nvSpPr>
          <p:cNvPr id="136" name="Google Shape;136;p13"/>
          <p:cNvSpPr txBox="1"/>
          <p:nvPr>
            <p:ph type="ctrTitle"/>
          </p:nvPr>
        </p:nvSpPr>
        <p:spPr>
          <a:xfrm>
            <a:off x="3619200" y="2852125"/>
            <a:ext cx="51102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Application of Python and Machine Learning in predicting HDB resale prices in Singapore</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a:t>
            </a:r>
            <a:endParaRPr/>
          </a:p>
        </p:txBody>
      </p:sp>
      <p:sp>
        <p:nvSpPr>
          <p:cNvPr id="217" name="Google Shape;217;p22"/>
          <p:cNvSpPr txBox="1"/>
          <p:nvPr>
            <p:ph idx="1" type="body"/>
          </p:nvPr>
        </p:nvSpPr>
        <p:spPr>
          <a:xfrm>
            <a:off x="1297500" y="158782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 used: Resale Flat Prices (Based on Registration Date), From Jan 2015 onwards</a:t>
            </a:r>
            <a:endParaRPr/>
          </a:p>
          <a:p>
            <a:pPr indent="0" lvl="0" marL="0" rtl="0" algn="l">
              <a:spcBef>
                <a:spcPts val="0"/>
              </a:spcBef>
              <a:spcAft>
                <a:spcPts val="0"/>
              </a:spcAft>
              <a:buNone/>
            </a:pPr>
            <a:r>
              <a:rPr lang="en-GB"/>
              <a:t>Taken from: Data.Gov [6]</a:t>
            </a:r>
            <a:endParaRPr/>
          </a:p>
          <a:p>
            <a:pPr indent="0" lvl="0" marL="0" rtl="0" algn="l">
              <a:spcBef>
                <a:spcPts val="0"/>
              </a:spcBef>
              <a:spcAft>
                <a:spcPts val="0"/>
              </a:spcAft>
              <a:buNone/>
            </a:pPr>
            <a:r>
              <a:t/>
            </a:r>
            <a:endParaRPr>
              <a:solidFill>
                <a:srgbClr val="FFFFFF"/>
              </a:solidFill>
            </a:endParaRPr>
          </a:p>
        </p:txBody>
      </p:sp>
      <p:pic>
        <p:nvPicPr>
          <p:cNvPr id="218" name="Google Shape;218;p22"/>
          <p:cNvPicPr preferRelativeResize="0"/>
          <p:nvPr/>
        </p:nvPicPr>
        <p:blipFill rotWithShape="1">
          <a:blip r:embed="rId3">
            <a:alphaModFix/>
          </a:blip>
          <a:srcRect b="0" l="0" r="1661" t="0"/>
          <a:stretch/>
        </p:blipFill>
        <p:spPr>
          <a:xfrm>
            <a:off x="459550" y="2434350"/>
            <a:ext cx="5221998" cy="1798226"/>
          </a:xfrm>
          <a:prstGeom prst="rect">
            <a:avLst/>
          </a:prstGeom>
          <a:noFill/>
          <a:ln>
            <a:noFill/>
          </a:ln>
        </p:spPr>
      </p:pic>
      <p:graphicFrame>
        <p:nvGraphicFramePr>
          <p:cNvPr id="219" name="Google Shape;219;p22"/>
          <p:cNvGraphicFramePr/>
          <p:nvPr/>
        </p:nvGraphicFramePr>
        <p:xfrm>
          <a:off x="5806225" y="2620425"/>
          <a:ext cx="3000000" cy="3000000"/>
        </p:xfrm>
        <a:graphic>
          <a:graphicData uri="http://schemas.openxmlformats.org/drawingml/2006/table">
            <a:tbl>
              <a:tblPr>
                <a:noFill/>
                <a:tableStyleId>{A765EAF6-936A-4E24-B5F1-4B6B5585E35B}</a:tableStyleId>
              </a:tblPr>
              <a:tblGrid>
                <a:gridCol w="1902050"/>
                <a:gridCol w="1247400"/>
              </a:tblGrid>
              <a:tr h="381000">
                <a:tc>
                  <a:txBody>
                    <a:bodyPr/>
                    <a:lstStyle/>
                    <a:p>
                      <a:pPr indent="0" lvl="0" marL="0" rtl="0" algn="l">
                        <a:spcBef>
                          <a:spcPts val="0"/>
                        </a:spcBef>
                        <a:spcAft>
                          <a:spcPts val="0"/>
                        </a:spcAft>
                        <a:buNone/>
                      </a:pPr>
                      <a:r>
                        <a:rPr lang="en-GB">
                          <a:solidFill>
                            <a:schemeClr val="lt1"/>
                          </a:solidFill>
                        </a:rPr>
                        <a:t>Dataset File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No of Rows</a:t>
                      </a:r>
                      <a:endParaRPr>
                        <a:solidFill>
                          <a:schemeClr val="lt1"/>
                        </a:solidFill>
                      </a:endParaRPr>
                    </a:p>
                  </a:txBody>
                  <a:tcPr marT="91425" marB="91425" marR="91425" marL="91425"/>
                </a:tc>
              </a:tr>
              <a:tr h="381000">
                <a:tc>
                  <a:txBody>
                    <a:bodyPr/>
                    <a:lstStyle/>
                    <a:p>
                      <a:pPr indent="0" lvl="0" marL="0" marR="0" rtl="0" algn="l">
                        <a:lnSpc>
                          <a:spcPct val="100000"/>
                        </a:lnSpc>
                        <a:spcBef>
                          <a:spcPts val="0"/>
                        </a:spcBef>
                        <a:spcAft>
                          <a:spcPts val="0"/>
                        </a:spcAft>
                        <a:buNone/>
                      </a:pPr>
                      <a:r>
                        <a:rPr lang="en-GB" sz="1100">
                          <a:solidFill>
                            <a:schemeClr val="lt1"/>
                          </a:solidFill>
                        </a:rPr>
                        <a:t>from-jan-2017-onwards</a:t>
                      </a:r>
                      <a:endParaRPr sz="1100">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GB" sz="1100">
                          <a:solidFill>
                            <a:schemeClr val="lt1"/>
                          </a:solidFill>
                        </a:rPr>
                        <a:t>75,473 </a:t>
                      </a:r>
                      <a:endParaRPr sz="1100">
                        <a:solidFill>
                          <a:schemeClr val="lt1"/>
                        </a:solidFill>
                      </a:endParaRPr>
                    </a:p>
                  </a:txBody>
                  <a:tcPr marT="91425" marB="91425" marR="91425" marL="91425"/>
                </a:tc>
              </a:tr>
              <a:tr h="381000">
                <a:tc>
                  <a:txBody>
                    <a:bodyPr/>
                    <a:lstStyle/>
                    <a:p>
                      <a:pPr indent="0" lvl="0" marL="0" marR="0" rtl="0" algn="l">
                        <a:lnSpc>
                          <a:spcPct val="100000"/>
                        </a:lnSpc>
                        <a:spcBef>
                          <a:spcPts val="0"/>
                        </a:spcBef>
                        <a:spcAft>
                          <a:spcPts val="0"/>
                        </a:spcAft>
                        <a:buNone/>
                      </a:pPr>
                      <a:r>
                        <a:rPr lang="en-GB" sz="1100">
                          <a:solidFill>
                            <a:schemeClr val="lt1"/>
                          </a:solidFill>
                        </a:rPr>
                        <a:t>from-jan-2015-to-dec-2016</a:t>
                      </a:r>
                      <a:endParaRPr sz="1100">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GB" sz="1100">
                          <a:solidFill>
                            <a:schemeClr val="lt1"/>
                          </a:solidFill>
                        </a:rPr>
                        <a:t>37,153 </a:t>
                      </a:r>
                      <a:endParaRPr sz="1100">
                        <a:solidFill>
                          <a:schemeClr val="lt1"/>
                        </a:solidFill>
                      </a:endParaRPr>
                    </a:p>
                  </a:txBody>
                  <a:tcPr marT="91425" marB="91425" marR="91425" marL="91425"/>
                </a:tc>
              </a:tr>
              <a:tr h="381000">
                <a:tc>
                  <a:txBody>
                    <a:bodyPr/>
                    <a:lstStyle/>
                    <a:p>
                      <a:pPr indent="0" lvl="0" marL="0" marR="0" rtl="0" algn="r">
                        <a:lnSpc>
                          <a:spcPct val="100000"/>
                        </a:lnSpc>
                        <a:spcBef>
                          <a:spcPts val="0"/>
                        </a:spcBef>
                        <a:spcAft>
                          <a:spcPts val="0"/>
                        </a:spcAft>
                        <a:buNone/>
                      </a:pPr>
                      <a:r>
                        <a:rPr b="1" lang="en-GB" sz="1100">
                          <a:solidFill>
                            <a:schemeClr val="lt1"/>
                          </a:solidFill>
                        </a:rPr>
                        <a:t>Total</a:t>
                      </a:r>
                      <a:endParaRPr b="1" sz="1100">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b="1" lang="en-GB" sz="1100">
                          <a:solidFill>
                            <a:schemeClr val="lt1"/>
                          </a:solidFill>
                        </a:rPr>
                        <a:t>112,626</a:t>
                      </a:r>
                      <a:endParaRPr b="1" sz="1100">
                        <a:solidFill>
                          <a:schemeClr val="lt1"/>
                        </a:solidFill>
                      </a:endParaRPr>
                    </a:p>
                  </a:txBody>
                  <a:tcPr marT="91425" marB="91425" marR="91425" marL="91425"/>
                </a:tc>
              </a:tr>
            </a:tbl>
          </a:graphicData>
        </a:graphic>
      </p:graphicFrame>
      <p:sp>
        <p:nvSpPr>
          <p:cNvPr id="220" name="Google Shape;220;p22"/>
          <p:cNvSpPr txBox="1"/>
          <p:nvPr/>
        </p:nvSpPr>
        <p:spPr>
          <a:xfrm>
            <a:off x="485250" y="4308775"/>
            <a:ext cx="5196300" cy="32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9 : Dataset with different variables on Resale Flat Prices. From Jan 2015 onwards </a:t>
            </a:r>
            <a:endParaRPr sz="1000">
              <a:solidFill>
                <a:srgbClr val="FFFF00"/>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 </a:t>
            </a:r>
            <a:endParaRPr/>
          </a:p>
        </p:txBody>
      </p:sp>
      <p:graphicFrame>
        <p:nvGraphicFramePr>
          <p:cNvPr id="226" name="Google Shape;226;p23"/>
          <p:cNvGraphicFramePr/>
          <p:nvPr/>
        </p:nvGraphicFramePr>
        <p:xfrm>
          <a:off x="1217725" y="1212375"/>
          <a:ext cx="3000000" cy="3000000"/>
        </p:xfrm>
        <a:graphic>
          <a:graphicData uri="http://schemas.openxmlformats.org/drawingml/2006/table">
            <a:tbl>
              <a:tblPr>
                <a:noFill/>
                <a:tableStyleId>{A765EAF6-936A-4E24-B5F1-4B6B5585E35B}</a:tableStyleId>
              </a:tblPr>
              <a:tblGrid>
                <a:gridCol w="3329600"/>
                <a:gridCol w="3909400"/>
              </a:tblGrid>
              <a:tr h="402825">
                <a:tc>
                  <a:txBody>
                    <a:bodyPr/>
                    <a:lstStyle/>
                    <a:p>
                      <a:pPr indent="0" lvl="0" marL="0" rtl="0" algn="l">
                        <a:spcBef>
                          <a:spcPts val="0"/>
                        </a:spcBef>
                        <a:spcAft>
                          <a:spcPts val="0"/>
                        </a:spcAft>
                        <a:buNone/>
                      </a:pPr>
                      <a:r>
                        <a:rPr lang="en-GB" u="sng">
                          <a:solidFill>
                            <a:schemeClr val="lt1"/>
                          </a:solidFill>
                        </a:rPr>
                        <a:t>Numerical</a:t>
                      </a:r>
                      <a:r>
                        <a:rPr lang="en-GB" u="sng">
                          <a:solidFill>
                            <a:schemeClr val="lt1"/>
                          </a:solidFill>
                        </a:rPr>
                        <a:t> Variable</a:t>
                      </a:r>
                      <a:endParaRPr u="sng">
                        <a:solidFill>
                          <a:schemeClr val="lt1"/>
                        </a:solidFill>
                      </a:endParaRPr>
                    </a:p>
                  </a:txBody>
                  <a:tcPr marT="91425" marB="91425" marR="91425" marL="91425"/>
                </a:tc>
                <a:tc>
                  <a:txBody>
                    <a:bodyPr/>
                    <a:lstStyle/>
                    <a:p>
                      <a:pPr indent="0" lvl="0" marL="0" rtl="0" algn="l">
                        <a:spcBef>
                          <a:spcPts val="0"/>
                        </a:spcBef>
                        <a:spcAft>
                          <a:spcPts val="0"/>
                        </a:spcAft>
                        <a:buNone/>
                      </a:pPr>
                      <a:r>
                        <a:rPr lang="en-GB" u="sng">
                          <a:solidFill>
                            <a:schemeClr val="lt1"/>
                          </a:solidFill>
                        </a:rPr>
                        <a:t>Categorical Variable</a:t>
                      </a:r>
                      <a:endParaRPr u="sng">
                        <a:solidFill>
                          <a:schemeClr val="lt1"/>
                        </a:solidFill>
                      </a:endParaRPr>
                    </a:p>
                  </a:txBody>
                  <a:tcPr marT="91425" marB="91425" marR="91425" marL="91425">
                    <a:lnB cap="flat" cmpd="sng" w="9525">
                      <a:solidFill>
                        <a:srgbClr val="9E9E9E"/>
                      </a:solidFill>
                      <a:prstDash val="solid"/>
                      <a:round/>
                      <a:headEnd len="sm" w="sm" type="none"/>
                      <a:tailEnd len="sm" w="sm" type="none"/>
                    </a:lnB>
                  </a:tcPr>
                </a:tc>
              </a:tr>
              <a:tr h="402825">
                <a:tc>
                  <a:txBody>
                    <a:bodyPr/>
                    <a:lstStyle/>
                    <a:p>
                      <a:pPr indent="0" lvl="0" marL="0" marR="0" rtl="0" algn="l">
                        <a:lnSpc>
                          <a:spcPct val="100000"/>
                        </a:lnSpc>
                        <a:spcBef>
                          <a:spcPts val="0"/>
                        </a:spcBef>
                        <a:spcAft>
                          <a:spcPts val="0"/>
                        </a:spcAft>
                        <a:buNone/>
                      </a:pPr>
                      <a:r>
                        <a:rPr lang="en-GB">
                          <a:solidFill>
                            <a:schemeClr val="lt1"/>
                          </a:solidFill>
                        </a:rPr>
                        <a:t>lease_commence_date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M</a:t>
                      </a:r>
                      <a:r>
                        <a:rPr lang="en-GB">
                          <a:solidFill>
                            <a:schemeClr val="lt1"/>
                          </a:solidFill>
                        </a:rPr>
                        <a:t>onth, year</a:t>
                      </a:r>
                      <a:endParaRPr>
                        <a:solidFill>
                          <a:schemeClr val="lt1"/>
                        </a:solidFill>
                      </a:endParaRPr>
                    </a:p>
                  </a:txBody>
                  <a:tcPr marT="91425" marB="91425" marR="91425" marL="91425">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02825">
                <a:tc>
                  <a:txBody>
                    <a:bodyPr/>
                    <a:lstStyle/>
                    <a:p>
                      <a:pPr indent="0" lvl="0" marL="0" marR="0" rtl="0" algn="l">
                        <a:lnSpc>
                          <a:spcPct val="100000"/>
                        </a:lnSpc>
                        <a:spcBef>
                          <a:spcPts val="0"/>
                        </a:spcBef>
                        <a:spcAft>
                          <a:spcPts val="0"/>
                        </a:spcAft>
                        <a:buNone/>
                      </a:pPr>
                      <a:r>
                        <a:rPr lang="en-GB">
                          <a:solidFill>
                            <a:schemeClr val="lt1"/>
                          </a:solidFill>
                        </a:rPr>
                        <a:t>remaining_lease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town</a:t>
                      </a:r>
                      <a:endParaRPr>
                        <a:solidFill>
                          <a:schemeClr val="lt1"/>
                        </a:solidFill>
                      </a:endParaRPr>
                    </a:p>
                  </a:txBody>
                  <a:tcPr marT="91425" marB="91425" marR="91425" marL="91425">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02825">
                <a:tc>
                  <a:txBody>
                    <a:bodyPr/>
                    <a:lstStyle/>
                    <a:p>
                      <a:pPr indent="0" lvl="0" marL="0" marR="0" rtl="0" algn="l">
                        <a:lnSpc>
                          <a:spcPct val="100000"/>
                        </a:lnSpc>
                        <a:spcBef>
                          <a:spcPts val="0"/>
                        </a:spcBef>
                        <a:spcAft>
                          <a:spcPts val="0"/>
                        </a:spcAft>
                        <a:buNone/>
                      </a:pPr>
                      <a:r>
                        <a:rPr lang="en-GB">
                          <a:solidFill>
                            <a:schemeClr val="lt1"/>
                          </a:solidFill>
                        </a:rPr>
                        <a:t>resale_price</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GB">
                          <a:solidFill>
                            <a:schemeClr val="lt1"/>
                          </a:solidFill>
                        </a:rPr>
                        <a:t>flat_type</a:t>
                      </a:r>
                      <a:endParaRPr>
                        <a:solidFill>
                          <a:schemeClr val="lt1"/>
                        </a:solidFill>
                      </a:endParaRPr>
                    </a:p>
                  </a:txBody>
                  <a:tcPr marT="91425" marB="91425" marR="91425" marL="91425">
                    <a:lnT cap="flat" cmpd="sng" w="9525">
                      <a:solidFill>
                        <a:srgbClr val="9E9E9E"/>
                      </a:solidFill>
                      <a:prstDash val="solid"/>
                      <a:round/>
                      <a:headEnd len="sm" w="sm" type="none"/>
                      <a:tailEnd len="sm" w="sm" type="none"/>
                    </a:lnT>
                  </a:tcPr>
                </a:tc>
              </a:tr>
              <a:tr h="414525">
                <a:tc>
                  <a:txBody>
                    <a:bodyPr/>
                    <a:lstStyle/>
                    <a:p>
                      <a:pPr indent="0" lvl="0" marL="0" rtl="0" algn="l">
                        <a:spcBef>
                          <a:spcPts val="0"/>
                        </a:spcBef>
                        <a:spcAft>
                          <a:spcPts val="0"/>
                        </a:spcAft>
                        <a:buNone/>
                      </a:pPr>
                      <a:r>
                        <a:rPr lang="en-GB">
                          <a:solidFill>
                            <a:schemeClr val="lt1"/>
                          </a:solidFill>
                        </a:rPr>
                        <a:t>floor_area_sqm</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GB">
                          <a:solidFill>
                            <a:schemeClr val="lt1"/>
                          </a:solidFill>
                        </a:rPr>
                        <a:t>block</a:t>
                      </a:r>
                      <a:endParaRPr>
                        <a:solidFill>
                          <a:schemeClr val="lt1"/>
                        </a:solidFill>
                      </a:endParaRPr>
                    </a:p>
                  </a:txBody>
                  <a:tcPr marT="91425" marB="91425" marR="91425" marL="91425"/>
                </a:tc>
              </a:tr>
              <a:tr h="406725">
                <a:tc>
                  <a:txBody>
                    <a:bodyPr/>
                    <a:lstStyle/>
                    <a:p>
                      <a:pPr indent="0" lvl="0" marL="0" marR="0" rtl="0" algn="l">
                        <a:lnSpc>
                          <a:spcPct val="100000"/>
                        </a:lnSpc>
                        <a:spcBef>
                          <a:spcPts val="0"/>
                        </a:spcBef>
                        <a:spcAft>
                          <a:spcPts val="0"/>
                        </a:spcAft>
                        <a:buNone/>
                      </a:pPr>
                      <a:r>
                        <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GB">
                          <a:solidFill>
                            <a:schemeClr val="lt1"/>
                          </a:solidFill>
                        </a:rPr>
                        <a:t>street_name</a:t>
                      </a:r>
                      <a:endParaRPr>
                        <a:solidFill>
                          <a:schemeClr val="lt1"/>
                        </a:solidFill>
                      </a:endParaRPr>
                    </a:p>
                  </a:txBody>
                  <a:tcPr marT="91425" marB="91425" marR="91425" marL="91425"/>
                </a:tc>
              </a:tr>
              <a:tr h="406725">
                <a:tc>
                  <a:txBody>
                    <a:bodyPr/>
                    <a:lstStyle/>
                    <a:p>
                      <a:pPr indent="0" lvl="0" marL="0" marR="0" rtl="0" algn="l">
                        <a:lnSpc>
                          <a:spcPct val="100000"/>
                        </a:lnSpc>
                        <a:spcBef>
                          <a:spcPts val="0"/>
                        </a:spcBef>
                        <a:spcAft>
                          <a:spcPts val="0"/>
                        </a:spcAft>
                        <a:buNone/>
                      </a:pPr>
                      <a:r>
                        <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GB">
                          <a:solidFill>
                            <a:schemeClr val="lt1"/>
                          </a:solidFill>
                        </a:rPr>
                        <a:t>storey_range</a:t>
                      </a:r>
                      <a:endParaRPr>
                        <a:solidFill>
                          <a:schemeClr val="lt1"/>
                        </a:solidFill>
                      </a:endParaRPr>
                    </a:p>
                  </a:txBody>
                  <a:tcPr marT="91425" marB="91425" marR="91425" marL="91425"/>
                </a:tc>
              </a:tr>
              <a:tr h="406725">
                <a:tc>
                  <a:txBody>
                    <a:bodyPr/>
                    <a:lstStyle/>
                    <a:p>
                      <a:pPr indent="0" lvl="0" marL="0" marR="0" rtl="0" algn="l">
                        <a:lnSpc>
                          <a:spcPct val="100000"/>
                        </a:lnSpc>
                        <a:spcBef>
                          <a:spcPts val="0"/>
                        </a:spcBef>
                        <a:spcAft>
                          <a:spcPts val="0"/>
                        </a:spcAft>
                        <a:buNone/>
                      </a:pPr>
                      <a:r>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flat_model</a:t>
                      </a:r>
                      <a:endParaRPr>
                        <a:solidFill>
                          <a:schemeClr val="lt1"/>
                        </a:solidFill>
                      </a:endParaRPr>
                    </a:p>
                    <a:p>
                      <a:pPr indent="0" lvl="0" marL="0" marR="0" rtl="0" algn="l">
                        <a:lnSpc>
                          <a:spcPct val="100000"/>
                        </a:lnSpc>
                        <a:spcBef>
                          <a:spcPts val="0"/>
                        </a:spcBef>
                        <a:spcAft>
                          <a:spcPts val="0"/>
                        </a:spcAft>
                        <a:buNone/>
                      </a:pPr>
                      <a:r>
                        <a:t/>
                      </a:r>
                      <a:endParaRPr>
                        <a:solidFill>
                          <a:schemeClr val="lt1"/>
                        </a:solidFill>
                      </a:endParaRPr>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4"/>
          <p:cNvSpPr txBox="1"/>
          <p:nvPr>
            <p:ph type="title"/>
          </p:nvPr>
        </p:nvSpPr>
        <p:spPr>
          <a:xfrm>
            <a:off x="1297500" y="393750"/>
            <a:ext cx="7038900" cy="8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Tools &amp; Resources </a:t>
            </a:r>
            <a:endParaRPr/>
          </a:p>
        </p:txBody>
      </p:sp>
      <p:sp>
        <p:nvSpPr>
          <p:cNvPr id="232" name="Google Shape;232;p24"/>
          <p:cNvSpPr txBox="1"/>
          <p:nvPr>
            <p:ph idx="1" type="body"/>
          </p:nvPr>
        </p:nvSpPr>
        <p:spPr>
          <a:xfrm>
            <a:off x="1297500" y="1290925"/>
            <a:ext cx="7038900" cy="32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Tools &amp; Resources</a:t>
            </a:r>
            <a:endParaRPr u="sng"/>
          </a:p>
          <a:p>
            <a:pPr indent="-311150" lvl="0" marL="457200" rtl="0" algn="l">
              <a:spcBef>
                <a:spcPts val="1600"/>
              </a:spcBef>
              <a:spcAft>
                <a:spcPts val="0"/>
              </a:spcAft>
              <a:buSzPts val="1300"/>
              <a:buAutoNum type="arabicPeriod"/>
            </a:pPr>
            <a:r>
              <a:rPr lang="en-GB"/>
              <a:t>OneMap API: Get </a:t>
            </a:r>
            <a:r>
              <a:rPr lang="en-GB"/>
              <a:t>longitude &amp; latitude of addresses/schools/malls/MRT	 </a:t>
            </a:r>
            <a:endParaRPr/>
          </a:p>
          <a:p>
            <a:pPr indent="-311150" lvl="0" marL="457200" rtl="0" algn="l">
              <a:spcBef>
                <a:spcPts val="0"/>
              </a:spcBef>
              <a:spcAft>
                <a:spcPts val="0"/>
              </a:spcAft>
              <a:buSzPts val="1300"/>
              <a:buAutoNum type="arabicPeriod"/>
            </a:pPr>
            <a:r>
              <a:rPr lang="en-GB"/>
              <a:t>Google Colab </a:t>
            </a:r>
            <a:endParaRPr/>
          </a:p>
          <a:p>
            <a:pPr indent="-311150" lvl="0" marL="457200" rtl="0" algn="l">
              <a:spcBef>
                <a:spcPts val="0"/>
              </a:spcBef>
              <a:spcAft>
                <a:spcPts val="0"/>
              </a:spcAft>
              <a:buSzPts val="1300"/>
              <a:buAutoNum type="arabicPeriod"/>
            </a:pPr>
            <a:r>
              <a:rPr lang="en-GB"/>
              <a:t>Python libraries: Pandas, Matplotlib, GeoPandas, Shapley, Seaborn, Scikit-Learn</a:t>
            </a:r>
            <a:endParaRPr/>
          </a:p>
          <a:p>
            <a:pPr indent="0" lvl="0" marL="0" rtl="0" algn="l">
              <a:spcBef>
                <a:spcPts val="1600"/>
              </a:spcBef>
              <a:spcAft>
                <a:spcPts val="0"/>
              </a:spcAft>
              <a:buNone/>
            </a:pPr>
            <a:r>
              <a:rPr lang="en-GB" u="sng"/>
              <a:t>Machine Learning Technologies</a:t>
            </a:r>
            <a:endParaRPr u="sng"/>
          </a:p>
          <a:p>
            <a:pPr indent="0" lvl="0" marL="0" rtl="0" algn="l">
              <a:spcBef>
                <a:spcPts val="1600"/>
              </a:spcBef>
              <a:spcAft>
                <a:spcPts val="0"/>
              </a:spcAft>
              <a:buNone/>
            </a:pPr>
            <a:r>
              <a:rPr lang="en-GB"/>
              <a:t>Possible Machine Learning Algorithms to experiment with:</a:t>
            </a:r>
            <a:endParaRPr/>
          </a:p>
          <a:p>
            <a:pPr indent="-311150" lvl="0" marL="457200" rtl="0" algn="l">
              <a:spcBef>
                <a:spcPts val="1600"/>
              </a:spcBef>
              <a:spcAft>
                <a:spcPts val="0"/>
              </a:spcAft>
              <a:buSzPts val="1300"/>
              <a:buAutoNum type="arabicPeriod"/>
            </a:pPr>
            <a:r>
              <a:rPr lang="en-GB"/>
              <a:t>Multi-linear Regression</a:t>
            </a:r>
            <a:endParaRPr/>
          </a:p>
          <a:p>
            <a:pPr indent="-311150" lvl="0" marL="457200" rtl="0" algn="l">
              <a:spcBef>
                <a:spcPts val="0"/>
              </a:spcBef>
              <a:spcAft>
                <a:spcPts val="0"/>
              </a:spcAft>
              <a:buSzPts val="1300"/>
              <a:buAutoNum type="arabicPeriod"/>
            </a:pPr>
            <a:r>
              <a:rPr lang="en-GB"/>
              <a:t>Tree-based Regressors</a:t>
            </a:r>
            <a:endParaRPr/>
          </a:p>
          <a:p>
            <a:pPr indent="-311150" lvl="0" marL="457200" rtl="0" algn="l">
              <a:spcBef>
                <a:spcPts val="0"/>
              </a:spcBef>
              <a:spcAft>
                <a:spcPts val="0"/>
              </a:spcAft>
              <a:buSzPts val="1300"/>
              <a:buAutoNum type="arabicPeriod"/>
            </a:pPr>
            <a:r>
              <a:rPr lang="en-GB"/>
              <a:t>Ensemble Learning (eg. Bagging, Boosting, Stacking, Voting)</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a:t>
            </a:r>
            <a:endParaRPr/>
          </a:p>
        </p:txBody>
      </p:sp>
      <p:pic>
        <p:nvPicPr>
          <p:cNvPr id="238" name="Google Shape;238;p25"/>
          <p:cNvPicPr preferRelativeResize="0"/>
          <p:nvPr/>
        </p:nvPicPr>
        <p:blipFill>
          <a:blip r:embed="rId3">
            <a:alphaModFix/>
          </a:blip>
          <a:stretch>
            <a:fillRect/>
          </a:stretch>
        </p:blipFill>
        <p:spPr>
          <a:xfrm>
            <a:off x="1409700" y="1618525"/>
            <a:ext cx="2418300" cy="1892025"/>
          </a:xfrm>
          <a:prstGeom prst="rect">
            <a:avLst/>
          </a:prstGeom>
          <a:noFill/>
          <a:ln>
            <a:noFill/>
          </a:ln>
        </p:spPr>
      </p:pic>
      <p:sp>
        <p:nvSpPr>
          <p:cNvPr id="239" name="Google Shape;239;p25"/>
          <p:cNvSpPr/>
          <p:nvPr/>
        </p:nvSpPr>
        <p:spPr>
          <a:xfrm>
            <a:off x="1409688" y="1198975"/>
            <a:ext cx="24183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Check for Missing Values</a:t>
            </a:r>
            <a:endParaRPr b="1" sz="1200">
              <a:solidFill>
                <a:srgbClr val="FFFFFF"/>
              </a:solidFill>
            </a:endParaRPr>
          </a:p>
        </p:txBody>
      </p:sp>
      <p:sp>
        <p:nvSpPr>
          <p:cNvPr id="240" name="Google Shape;240;p25"/>
          <p:cNvSpPr txBox="1"/>
          <p:nvPr/>
        </p:nvSpPr>
        <p:spPr>
          <a:xfrm>
            <a:off x="1214700" y="3758700"/>
            <a:ext cx="2613300" cy="17028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No missing values throughout any attributes</a:t>
            </a:r>
            <a:endParaRPr sz="1100">
              <a:solidFill>
                <a:srgbClr val="FFFFFF"/>
              </a:solidFill>
              <a:latin typeface="Lato"/>
              <a:ea typeface="Lato"/>
              <a:cs typeface="Lato"/>
              <a:sym typeface="Lato"/>
            </a:endParaRPr>
          </a:p>
          <a:p>
            <a:pPr indent="0" lvl="0" marL="457200" rtl="0" algn="l">
              <a:spcBef>
                <a:spcPts val="0"/>
              </a:spcBef>
              <a:spcAft>
                <a:spcPts val="0"/>
              </a:spcAft>
              <a:buNone/>
            </a:pPr>
            <a:r>
              <a:t/>
            </a:r>
            <a:endParaRPr sz="11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Dataset is relatively “cleaned” as sourced from  Data.gov</a:t>
            </a:r>
            <a:endParaRPr sz="1100">
              <a:solidFill>
                <a:srgbClr val="FFFFFF"/>
              </a:solidFill>
              <a:latin typeface="Lato"/>
              <a:ea typeface="Lato"/>
              <a:cs typeface="Lato"/>
              <a:sym typeface="Lato"/>
            </a:endParaRPr>
          </a:p>
        </p:txBody>
      </p:sp>
      <p:sp>
        <p:nvSpPr>
          <p:cNvPr id="241" name="Google Shape;241;p25"/>
          <p:cNvSpPr txBox="1"/>
          <p:nvPr/>
        </p:nvSpPr>
        <p:spPr>
          <a:xfrm>
            <a:off x="1360050" y="3439575"/>
            <a:ext cx="3947700" cy="19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10: Checking for missing/null values</a:t>
            </a:r>
            <a:endParaRPr sz="1000">
              <a:solidFill>
                <a:srgbClr val="FFFF00"/>
              </a:solidFill>
              <a:latin typeface="Lato"/>
              <a:ea typeface="Lato"/>
              <a:cs typeface="Lato"/>
              <a:sym typeface="Lato"/>
            </a:endParaRPr>
          </a:p>
        </p:txBody>
      </p:sp>
      <p:pic>
        <p:nvPicPr>
          <p:cNvPr id="242" name="Google Shape;242;p25"/>
          <p:cNvPicPr preferRelativeResize="0"/>
          <p:nvPr/>
        </p:nvPicPr>
        <p:blipFill>
          <a:blip r:embed="rId4">
            <a:alphaModFix/>
          </a:blip>
          <a:stretch>
            <a:fillRect/>
          </a:stretch>
        </p:blipFill>
        <p:spPr>
          <a:xfrm>
            <a:off x="4895575" y="1557475"/>
            <a:ext cx="3121200" cy="1953075"/>
          </a:xfrm>
          <a:prstGeom prst="rect">
            <a:avLst/>
          </a:prstGeom>
          <a:noFill/>
          <a:ln>
            <a:noFill/>
          </a:ln>
        </p:spPr>
      </p:pic>
      <p:pic>
        <p:nvPicPr>
          <p:cNvPr id="243" name="Google Shape;243;p25"/>
          <p:cNvPicPr preferRelativeResize="0"/>
          <p:nvPr/>
        </p:nvPicPr>
        <p:blipFill>
          <a:blip r:embed="rId5">
            <a:alphaModFix/>
          </a:blip>
          <a:stretch>
            <a:fillRect/>
          </a:stretch>
        </p:blipFill>
        <p:spPr>
          <a:xfrm>
            <a:off x="7063375" y="2859075"/>
            <a:ext cx="953400" cy="651475"/>
          </a:xfrm>
          <a:prstGeom prst="rect">
            <a:avLst/>
          </a:prstGeom>
          <a:noFill/>
          <a:ln>
            <a:noFill/>
          </a:ln>
        </p:spPr>
      </p:pic>
      <p:sp>
        <p:nvSpPr>
          <p:cNvPr id="244" name="Google Shape;244;p25"/>
          <p:cNvSpPr/>
          <p:nvPr/>
        </p:nvSpPr>
        <p:spPr>
          <a:xfrm>
            <a:off x="4860079" y="1198975"/>
            <a:ext cx="31992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Resale Price Geographical Visualization</a:t>
            </a:r>
            <a:endParaRPr b="1" sz="1200">
              <a:solidFill>
                <a:srgbClr val="FFFFFF"/>
              </a:solidFill>
            </a:endParaRPr>
          </a:p>
        </p:txBody>
      </p:sp>
      <p:sp>
        <p:nvSpPr>
          <p:cNvPr id="245" name="Google Shape;245;p25"/>
          <p:cNvSpPr txBox="1"/>
          <p:nvPr/>
        </p:nvSpPr>
        <p:spPr>
          <a:xfrm>
            <a:off x="4782050" y="3760175"/>
            <a:ext cx="3372000" cy="17028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Few houses from 750k to 1.25million found in the north and west regions</a:t>
            </a:r>
            <a:endParaRPr sz="1100">
              <a:solidFill>
                <a:srgbClr val="FFFFFF"/>
              </a:solidFill>
              <a:latin typeface="Lato"/>
              <a:ea typeface="Lato"/>
              <a:cs typeface="Lato"/>
              <a:sym typeface="Lato"/>
            </a:endParaRPr>
          </a:p>
          <a:p>
            <a:pPr indent="0" lvl="0" marL="457200" rtl="0" algn="l">
              <a:spcBef>
                <a:spcPts val="0"/>
              </a:spcBef>
              <a:spcAft>
                <a:spcPts val="0"/>
              </a:spcAft>
              <a:buNone/>
            </a:pPr>
            <a:r>
              <a:t/>
            </a:r>
            <a:endParaRPr sz="11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Most expensive houses are resold in the south &amp; central area.</a:t>
            </a:r>
            <a:endParaRPr sz="1100">
              <a:solidFill>
                <a:srgbClr val="FFFFFF"/>
              </a:solidFill>
              <a:latin typeface="Lato"/>
              <a:ea typeface="Lato"/>
              <a:cs typeface="Lato"/>
              <a:sym typeface="Lato"/>
            </a:endParaRPr>
          </a:p>
        </p:txBody>
      </p:sp>
      <p:sp>
        <p:nvSpPr>
          <p:cNvPr id="246" name="Google Shape;246;p25"/>
          <p:cNvSpPr txBox="1"/>
          <p:nvPr/>
        </p:nvSpPr>
        <p:spPr>
          <a:xfrm>
            <a:off x="5120100" y="3439575"/>
            <a:ext cx="3947700" cy="19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11: Frequency to bins of resale_price</a:t>
            </a:r>
            <a:endParaRPr sz="1000">
              <a:solidFill>
                <a:srgbClr val="FFFF00"/>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a:t>
            </a:r>
            <a:endParaRPr/>
          </a:p>
          <a:p>
            <a:pPr indent="0" lvl="0" marL="0" rtl="0" algn="l">
              <a:spcBef>
                <a:spcPts val="0"/>
              </a:spcBef>
              <a:spcAft>
                <a:spcPts val="0"/>
              </a:spcAft>
              <a:buNone/>
            </a:pPr>
            <a:r>
              <a:t/>
            </a:r>
            <a:endParaRPr/>
          </a:p>
        </p:txBody>
      </p:sp>
      <p:graphicFrame>
        <p:nvGraphicFramePr>
          <p:cNvPr id="252" name="Google Shape;252;p26"/>
          <p:cNvGraphicFramePr/>
          <p:nvPr/>
        </p:nvGraphicFramePr>
        <p:xfrm>
          <a:off x="292625" y="1639825"/>
          <a:ext cx="3000000" cy="3000000"/>
        </p:xfrm>
        <a:graphic>
          <a:graphicData uri="http://schemas.openxmlformats.org/drawingml/2006/table">
            <a:tbl>
              <a:tblPr>
                <a:noFill/>
                <a:tableStyleId>{6283B6A6-7A5E-4040-9ED4-9B82F00A88D3}</a:tableStyleId>
              </a:tblPr>
              <a:tblGrid>
                <a:gridCol w="748850"/>
                <a:gridCol w="1440675"/>
                <a:gridCol w="1487425"/>
              </a:tblGrid>
              <a:tr h="323950">
                <a:tc>
                  <a:txBody>
                    <a:bodyPr/>
                    <a:lstStyle/>
                    <a:p>
                      <a:pPr indent="0" lvl="0" marL="0" rtl="0" algn="l">
                        <a:spcBef>
                          <a:spcPts val="0"/>
                        </a:spcBef>
                        <a:spcAft>
                          <a:spcPts val="0"/>
                        </a:spcAft>
                        <a:buNone/>
                      </a:pPr>
                      <a:r>
                        <a:rPr lang="en-GB">
                          <a:solidFill>
                            <a:schemeClr val="lt1"/>
                          </a:solidFill>
                        </a:rPr>
                        <a:t>Year</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GB">
                          <a:solidFill>
                            <a:schemeClr val="lt1"/>
                          </a:solidFill>
                        </a:rPr>
                        <a:t>Number of Records</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GB">
                          <a:solidFill>
                            <a:schemeClr val="lt1"/>
                          </a:solidFill>
                        </a:rPr>
                        <a:t>Average of resale_price</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6300">
                      <a:solidFill>
                        <a:schemeClr val="lt1"/>
                      </a:solidFill>
                      <a:prstDash val="solid"/>
                      <a:round/>
                      <a:headEnd len="sm" w="sm" type="none"/>
                      <a:tailEnd len="sm" w="sm" type="none"/>
                    </a:lnB>
                  </a:tcPr>
                </a:tc>
              </a:tr>
              <a:tr h="355400">
                <a:tc>
                  <a:txBody>
                    <a:bodyPr/>
                    <a:lstStyle/>
                    <a:p>
                      <a:pPr indent="0" lvl="0" marL="0" rtl="0" algn="r">
                        <a:lnSpc>
                          <a:spcPct val="115000"/>
                        </a:lnSpc>
                        <a:spcBef>
                          <a:spcPts val="0"/>
                        </a:spcBef>
                        <a:spcAft>
                          <a:spcPts val="0"/>
                        </a:spcAft>
                        <a:buNone/>
                      </a:pPr>
                      <a:r>
                        <a:rPr lang="en-GB">
                          <a:solidFill>
                            <a:schemeClr val="lt1"/>
                          </a:solidFill>
                        </a:rPr>
                        <a:t>2015</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GB">
                          <a:solidFill>
                            <a:schemeClr val="lt1"/>
                          </a:solidFill>
                        </a:rPr>
                        <a:t>17,780</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GB">
                          <a:solidFill>
                            <a:schemeClr val="lt1"/>
                          </a:solidFill>
                        </a:rPr>
                        <a:t>434,709.56</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6300">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5400">
                <a:tc>
                  <a:txBody>
                    <a:bodyPr/>
                    <a:lstStyle/>
                    <a:p>
                      <a:pPr indent="0" lvl="0" marL="0" rtl="0" algn="r">
                        <a:lnSpc>
                          <a:spcPct val="115000"/>
                        </a:lnSpc>
                        <a:spcBef>
                          <a:spcPts val="0"/>
                        </a:spcBef>
                        <a:spcAft>
                          <a:spcPts val="0"/>
                        </a:spcAft>
                        <a:buNone/>
                      </a:pPr>
                      <a:r>
                        <a:rPr lang="en-GB">
                          <a:solidFill>
                            <a:schemeClr val="lt1"/>
                          </a:solidFill>
                        </a:rPr>
                        <a:t>2016</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GB">
                          <a:solidFill>
                            <a:schemeClr val="lt1"/>
                          </a:solidFill>
                        </a:rPr>
                        <a:t>19,373</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GB">
                          <a:solidFill>
                            <a:schemeClr val="lt1"/>
                          </a:solidFill>
                        </a:rPr>
                        <a:t>438,838.96</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5400">
                <a:tc>
                  <a:txBody>
                    <a:bodyPr/>
                    <a:lstStyle/>
                    <a:p>
                      <a:pPr indent="0" lvl="0" marL="0" rtl="0" algn="r">
                        <a:lnSpc>
                          <a:spcPct val="115000"/>
                        </a:lnSpc>
                        <a:spcBef>
                          <a:spcPts val="0"/>
                        </a:spcBef>
                        <a:spcAft>
                          <a:spcPts val="0"/>
                        </a:spcAft>
                        <a:buNone/>
                      </a:pPr>
                      <a:r>
                        <a:rPr lang="en-GB">
                          <a:solidFill>
                            <a:schemeClr val="lt1"/>
                          </a:solidFill>
                        </a:rPr>
                        <a:t>2017</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GB">
                          <a:solidFill>
                            <a:schemeClr val="lt1"/>
                          </a:solidFill>
                        </a:rPr>
                        <a:t>20,509</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GB">
                          <a:solidFill>
                            <a:schemeClr val="lt1"/>
                          </a:solidFill>
                        </a:rPr>
                        <a:t>443,888.52</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5400">
                <a:tc>
                  <a:txBody>
                    <a:bodyPr/>
                    <a:lstStyle/>
                    <a:p>
                      <a:pPr indent="0" lvl="0" marL="0" rtl="0" algn="r">
                        <a:lnSpc>
                          <a:spcPct val="115000"/>
                        </a:lnSpc>
                        <a:spcBef>
                          <a:spcPts val="0"/>
                        </a:spcBef>
                        <a:spcAft>
                          <a:spcPts val="0"/>
                        </a:spcAft>
                        <a:buNone/>
                      </a:pPr>
                      <a:r>
                        <a:rPr lang="en-GB">
                          <a:solidFill>
                            <a:schemeClr val="lt1"/>
                          </a:solidFill>
                        </a:rPr>
                        <a:t>2018</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GB">
                          <a:solidFill>
                            <a:schemeClr val="lt1"/>
                          </a:solidFill>
                        </a:rPr>
                        <a:t>21,561</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GB">
                          <a:solidFill>
                            <a:schemeClr val="lt1"/>
                          </a:solidFill>
                        </a:rPr>
                        <a:t>441,282.06</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5400">
                <a:tc>
                  <a:txBody>
                    <a:bodyPr/>
                    <a:lstStyle/>
                    <a:p>
                      <a:pPr indent="0" lvl="0" marL="0" rtl="0" algn="r">
                        <a:lnSpc>
                          <a:spcPct val="115000"/>
                        </a:lnSpc>
                        <a:spcBef>
                          <a:spcPts val="0"/>
                        </a:spcBef>
                        <a:spcAft>
                          <a:spcPts val="0"/>
                        </a:spcAft>
                        <a:buNone/>
                      </a:pPr>
                      <a:r>
                        <a:rPr lang="en-GB">
                          <a:solidFill>
                            <a:schemeClr val="lt1"/>
                          </a:solidFill>
                        </a:rPr>
                        <a:t>2019</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GB">
                          <a:solidFill>
                            <a:schemeClr val="lt1"/>
                          </a:solidFill>
                        </a:rPr>
                        <a:t>22,186</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GB">
                          <a:solidFill>
                            <a:schemeClr val="lt1"/>
                          </a:solidFill>
                        </a:rPr>
                        <a:t>432,137.91</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5400">
                <a:tc>
                  <a:txBody>
                    <a:bodyPr/>
                    <a:lstStyle/>
                    <a:p>
                      <a:pPr indent="0" lvl="0" marL="0" rtl="0" algn="r">
                        <a:lnSpc>
                          <a:spcPct val="115000"/>
                        </a:lnSpc>
                        <a:spcBef>
                          <a:spcPts val="0"/>
                        </a:spcBef>
                        <a:spcAft>
                          <a:spcPts val="0"/>
                        </a:spcAft>
                        <a:buNone/>
                      </a:pPr>
                      <a:r>
                        <a:rPr lang="en-GB">
                          <a:solidFill>
                            <a:schemeClr val="lt1"/>
                          </a:solidFill>
                        </a:rPr>
                        <a:t>2020</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GB">
                          <a:solidFill>
                            <a:schemeClr val="lt1"/>
                          </a:solidFill>
                        </a:rPr>
                        <a:t>11,217</a:t>
                      </a:r>
                      <a:endParaRPr>
                        <a:solidFill>
                          <a:schemeClr val="lt1"/>
                        </a:solidFill>
                      </a:endParaRPr>
                    </a:p>
                  </a:txBody>
                  <a:tcPr marT="91425" marB="91425" marR="91425" marL="91425">
                    <a:lnL cap="flat" cmpd="sng" w="9525">
                      <a:solidFill>
                        <a:srgbClr val="FFFFFF"/>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GB">
                          <a:solidFill>
                            <a:schemeClr val="lt1"/>
                          </a:solidFill>
                        </a:rPr>
                        <a:t>434,807.99</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pic>
        <p:nvPicPr>
          <p:cNvPr id="253" name="Google Shape;253;p26" title="Points scored"/>
          <p:cNvPicPr preferRelativeResize="0"/>
          <p:nvPr/>
        </p:nvPicPr>
        <p:blipFill>
          <a:blip r:embed="rId3">
            <a:alphaModFix/>
          </a:blip>
          <a:stretch>
            <a:fillRect/>
          </a:stretch>
        </p:blipFill>
        <p:spPr>
          <a:xfrm>
            <a:off x="4313650" y="1700925"/>
            <a:ext cx="4476699" cy="2764375"/>
          </a:xfrm>
          <a:prstGeom prst="rect">
            <a:avLst/>
          </a:prstGeom>
          <a:noFill/>
          <a:ln>
            <a:noFill/>
          </a:ln>
        </p:spPr>
      </p:pic>
      <p:sp>
        <p:nvSpPr>
          <p:cNvPr id="254" name="Google Shape;254;p26"/>
          <p:cNvSpPr txBox="1"/>
          <p:nvPr/>
        </p:nvSpPr>
        <p:spPr>
          <a:xfrm>
            <a:off x="4313650" y="4465300"/>
            <a:ext cx="4476600" cy="19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12: Average Resale Price Over The Years</a:t>
            </a:r>
            <a:endParaRPr sz="1000">
              <a:solidFill>
                <a:srgbClr val="FFFF00"/>
              </a:solidFill>
              <a:latin typeface="Lato"/>
              <a:ea typeface="Lato"/>
              <a:cs typeface="Lato"/>
              <a:sym typeface="Lato"/>
            </a:endParaRPr>
          </a:p>
        </p:txBody>
      </p:sp>
      <p:cxnSp>
        <p:nvCxnSpPr>
          <p:cNvPr id="255" name="Google Shape;255;p26"/>
          <p:cNvCxnSpPr/>
          <p:nvPr/>
        </p:nvCxnSpPr>
        <p:spPr>
          <a:xfrm flipH="1">
            <a:off x="7101450" y="3135750"/>
            <a:ext cx="149100" cy="574800"/>
          </a:xfrm>
          <a:prstGeom prst="straightConnector1">
            <a:avLst/>
          </a:prstGeom>
          <a:noFill/>
          <a:ln cap="flat" cmpd="sng" w="19050">
            <a:solidFill>
              <a:srgbClr val="FF0000"/>
            </a:solidFill>
            <a:prstDash val="solid"/>
            <a:round/>
            <a:headEnd len="med" w="med" type="none"/>
            <a:tailEnd len="med" w="med" type="triangle"/>
          </a:ln>
        </p:spPr>
      </p:cxnSp>
      <p:cxnSp>
        <p:nvCxnSpPr>
          <p:cNvPr id="256" name="Google Shape;256;p26"/>
          <p:cNvCxnSpPr/>
          <p:nvPr/>
        </p:nvCxnSpPr>
        <p:spPr>
          <a:xfrm>
            <a:off x="7250550" y="3135750"/>
            <a:ext cx="241200" cy="373500"/>
          </a:xfrm>
          <a:prstGeom prst="straightConnector1">
            <a:avLst/>
          </a:prstGeom>
          <a:noFill/>
          <a:ln cap="flat" cmpd="sng" w="19050">
            <a:solidFill>
              <a:srgbClr val="FF0000"/>
            </a:solidFill>
            <a:prstDash val="solid"/>
            <a:round/>
            <a:headEnd len="med" w="med" type="none"/>
            <a:tailEnd len="med" w="med" type="triangle"/>
          </a:ln>
        </p:spPr>
      </p:cxnSp>
      <p:sp>
        <p:nvSpPr>
          <p:cNvPr id="257" name="Google Shape;257;p26"/>
          <p:cNvSpPr txBox="1"/>
          <p:nvPr/>
        </p:nvSpPr>
        <p:spPr>
          <a:xfrm>
            <a:off x="6711375" y="2789075"/>
            <a:ext cx="1733400" cy="19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FF0000"/>
                </a:solidFill>
                <a:latin typeface="Lato"/>
                <a:ea typeface="Lato"/>
                <a:cs typeface="Lato"/>
                <a:sym typeface="Lato"/>
              </a:rPr>
              <a:t>Cooling measures </a:t>
            </a:r>
            <a:r>
              <a:rPr lang="en-GB" sz="1300">
                <a:solidFill>
                  <a:srgbClr val="FF0000"/>
                </a:solidFill>
                <a:latin typeface="Lato"/>
                <a:ea typeface="Lato"/>
                <a:cs typeface="Lato"/>
                <a:sym typeface="Lato"/>
              </a:rPr>
              <a:t>[7]</a:t>
            </a:r>
            <a:endParaRPr sz="1300">
              <a:solidFill>
                <a:srgbClr val="FF0000"/>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pic>
        <p:nvPicPr>
          <p:cNvPr id="262" name="Google Shape;262;p27"/>
          <p:cNvPicPr preferRelativeResize="0"/>
          <p:nvPr/>
        </p:nvPicPr>
        <p:blipFill>
          <a:blip r:embed="rId3">
            <a:alphaModFix/>
          </a:blip>
          <a:stretch>
            <a:fillRect/>
          </a:stretch>
        </p:blipFill>
        <p:spPr>
          <a:xfrm>
            <a:off x="0" y="141350"/>
            <a:ext cx="1145100" cy="2085690"/>
          </a:xfrm>
          <a:prstGeom prst="rect">
            <a:avLst/>
          </a:prstGeom>
          <a:noFill/>
          <a:ln>
            <a:noFill/>
          </a:ln>
        </p:spPr>
      </p:pic>
      <p:sp>
        <p:nvSpPr>
          <p:cNvPr id="263" name="Google Shape;263;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a:t>
            </a:r>
            <a:endParaRPr/>
          </a:p>
        </p:txBody>
      </p:sp>
      <p:pic>
        <p:nvPicPr>
          <p:cNvPr id="264" name="Google Shape;264;p27"/>
          <p:cNvPicPr preferRelativeResize="0"/>
          <p:nvPr/>
        </p:nvPicPr>
        <p:blipFill>
          <a:blip r:embed="rId4">
            <a:alphaModFix/>
          </a:blip>
          <a:stretch>
            <a:fillRect/>
          </a:stretch>
        </p:blipFill>
        <p:spPr>
          <a:xfrm>
            <a:off x="95775" y="1875375"/>
            <a:ext cx="2506801" cy="2096624"/>
          </a:xfrm>
          <a:prstGeom prst="rect">
            <a:avLst/>
          </a:prstGeom>
          <a:noFill/>
          <a:ln>
            <a:noFill/>
          </a:ln>
        </p:spPr>
      </p:pic>
      <p:sp>
        <p:nvSpPr>
          <p:cNvPr id="265" name="Google Shape;265;p27"/>
          <p:cNvSpPr txBox="1"/>
          <p:nvPr/>
        </p:nvSpPr>
        <p:spPr>
          <a:xfrm>
            <a:off x="4988100" y="1389925"/>
            <a:ext cx="4155900" cy="17028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rgbClr val="FFFFFF"/>
              </a:buClr>
              <a:buSzPts val="1000"/>
              <a:buFont typeface="Lato"/>
              <a:buChar char="●"/>
            </a:pPr>
            <a:r>
              <a:rPr lang="en-GB" sz="1000">
                <a:solidFill>
                  <a:srgbClr val="FFFFFF"/>
                </a:solidFill>
                <a:latin typeface="Lato"/>
                <a:ea typeface="Lato"/>
                <a:cs typeface="Lato"/>
                <a:sym typeface="Lato"/>
              </a:rPr>
              <a:t>This is especially important as most regression usually carries the assumption that </a:t>
            </a:r>
            <a:r>
              <a:rPr lang="en-GB" sz="1000">
                <a:solidFill>
                  <a:srgbClr val="FFFFFF"/>
                </a:solidFill>
                <a:latin typeface="Lato"/>
                <a:ea typeface="Lato"/>
                <a:cs typeface="Lato"/>
                <a:sym typeface="Lato"/>
              </a:rPr>
              <a:t>independent</a:t>
            </a:r>
            <a:r>
              <a:rPr lang="en-GB" sz="1000">
                <a:solidFill>
                  <a:srgbClr val="FFFFFF"/>
                </a:solidFill>
                <a:latin typeface="Lato"/>
                <a:ea typeface="Lato"/>
                <a:cs typeface="Lato"/>
                <a:sym typeface="Lato"/>
              </a:rPr>
              <a:t> variables are </a:t>
            </a:r>
            <a:r>
              <a:rPr lang="en-GB" sz="1000">
                <a:solidFill>
                  <a:srgbClr val="FFFFFF"/>
                </a:solidFill>
                <a:latin typeface="Lato"/>
                <a:ea typeface="Lato"/>
                <a:cs typeface="Lato"/>
                <a:sym typeface="Lato"/>
              </a:rPr>
              <a:t>independent</a:t>
            </a:r>
            <a:r>
              <a:rPr lang="en-GB" sz="1000">
                <a:solidFill>
                  <a:srgbClr val="FFFFFF"/>
                </a:solidFill>
                <a:latin typeface="Lato"/>
                <a:ea typeface="Lato"/>
                <a:cs typeface="Lato"/>
                <a:sym typeface="Lato"/>
              </a:rPr>
              <a:t> from one another. </a:t>
            </a:r>
            <a:endParaRPr sz="1000">
              <a:solidFill>
                <a:srgbClr val="FFFFFF"/>
              </a:solidFill>
              <a:latin typeface="Lato"/>
              <a:ea typeface="Lato"/>
              <a:cs typeface="Lato"/>
              <a:sym typeface="Lato"/>
            </a:endParaRPr>
          </a:p>
          <a:p>
            <a:pPr indent="0" lvl="0" marL="457200" rtl="0" algn="l">
              <a:spcBef>
                <a:spcPts val="0"/>
              </a:spcBef>
              <a:spcAft>
                <a:spcPts val="0"/>
              </a:spcAft>
              <a:buNone/>
            </a:pPr>
            <a:r>
              <a:t/>
            </a:r>
            <a:endParaRPr sz="1000">
              <a:solidFill>
                <a:srgbClr val="FFFFFF"/>
              </a:solidFill>
              <a:latin typeface="Lato"/>
              <a:ea typeface="Lato"/>
              <a:cs typeface="Lato"/>
              <a:sym typeface="Lato"/>
            </a:endParaRPr>
          </a:p>
          <a:p>
            <a:pPr indent="-292100" lvl="0" marL="457200" rtl="0" algn="l">
              <a:spcBef>
                <a:spcPts val="0"/>
              </a:spcBef>
              <a:spcAft>
                <a:spcPts val="0"/>
              </a:spcAft>
              <a:buClr>
                <a:srgbClr val="FFFFFF"/>
              </a:buClr>
              <a:buSzPts val="1000"/>
              <a:buFont typeface="Lato"/>
              <a:buChar char="●"/>
            </a:pPr>
            <a:r>
              <a:rPr lang="en-GB" sz="1000">
                <a:solidFill>
                  <a:srgbClr val="FFFFFF"/>
                </a:solidFill>
                <a:latin typeface="Lato"/>
                <a:ea typeface="Lato"/>
                <a:cs typeface="Lato"/>
                <a:sym typeface="Lato"/>
              </a:rPr>
              <a:t>Note that resale_price has a strong linear relationship with floor_area_sqm</a:t>
            </a:r>
            <a:endParaRPr sz="1000">
              <a:solidFill>
                <a:srgbClr val="FFFFFF"/>
              </a:solidFill>
              <a:latin typeface="Lato"/>
              <a:ea typeface="Lato"/>
              <a:cs typeface="Lato"/>
              <a:sym typeface="Lato"/>
            </a:endParaRPr>
          </a:p>
          <a:p>
            <a:pPr indent="0" lvl="0" marL="457200" rtl="0" algn="l">
              <a:spcBef>
                <a:spcPts val="0"/>
              </a:spcBef>
              <a:spcAft>
                <a:spcPts val="0"/>
              </a:spcAft>
              <a:buNone/>
            </a:pPr>
            <a:r>
              <a:t/>
            </a:r>
            <a:endParaRPr sz="1000">
              <a:solidFill>
                <a:srgbClr val="FFFFFF"/>
              </a:solidFill>
              <a:latin typeface="Lato"/>
              <a:ea typeface="Lato"/>
              <a:cs typeface="Lato"/>
              <a:sym typeface="Lato"/>
            </a:endParaRPr>
          </a:p>
          <a:p>
            <a:pPr indent="-292100" lvl="0" marL="457200" rtl="0" algn="l">
              <a:spcBef>
                <a:spcPts val="0"/>
              </a:spcBef>
              <a:spcAft>
                <a:spcPts val="0"/>
              </a:spcAft>
              <a:buClr>
                <a:srgbClr val="FFFFFF"/>
              </a:buClr>
              <a:buSzPts val="1000"/>
              <a:buFont typeface="Lato"/>
              <a:buChar char="●"/>
            </a:pPr>
            <a:r>
              <a:rPr lang="en-GB" sz="1000">
                <a:solidFill>
                  <a:srgbClr val="FFFFFF"/>
                </a:solidFill>
                <a:latin typeface="Lato"/>
                <a:ea typeface="Lato"/>
                <a:cs typeface="Lato"/>
                <a:sym typeface="Lato"/>
              </a:rPr>
              <a:t>Most of the independent variables are unrelated.</a:t>
            </a:r>
            <a:endParaRPr sz="1000">
              <a:solidFill>
                <a:srgbClr val="FFFFFF"/>
              </a:solidFill>
              <a:latin typeface="Lato"/>
              <a:ea typeface="Lato"/>
              <a:cs typeface="Lato"/>
              <a:sym typeface="Lato"/>
            </a:endParaRPr>
          </a:p>
          <a:p>
            <a:pPr indent="0" lvl="0" marL="457200" rtl="0" algn="l">
              <a:spcBef>
                <a:spcPts val="0"/>
              </a:spcBef>
              <a:spcAft>
                <a:spcPts val="0"/>
              </a:spcAft>
              <a:buNone/>
            </a:pPr>
            <a:r>
              <a:t/>
            </a:r>
            <a:endParaRPr sz="1000">
              <a:solidFill>
                <a:srgbClr val="FFFFFF"/>
              </a:solidFill>
              <a:latin typeface="Lato"/>
              <a:ea typeface="Lato"/>
              <a:cs typeface="Lato"/>
              <a:sym typeface="Lato"/>
            </a:endParaRPr>
          </a:p>
          <a:p>
            <a:pPr indent="-292100" lvl="0" marL="457200" rtl="0" algn="l">
              <a:spcBef>
                <a:spcPts val="0"/>
              </a:spcBef>
              <a:spcAft>
                <a:spcPts val="0"/>
              </a:spcAft>
              <a:buClr>
                <a:srgbClr val="FFFFFF"/>
              </a:buClr>
              <a:buSzPts val="1000"/>
              <a:buFont typeface="Lato"/>
              <a:buChar char="●"/>
            </a:pPr>
            <a:r>
              <a:rPr lang="en-GB" sz="1000">
                <a:solidFill>
                  <a:srgbClr val="FFFFFF"/>
                </a:solidFill>
                <a:latin typeface="Lato"/>
                <a:ea typeface="Lato"/>
                <a:cs typeface="Lato"/>
                <a:sym typeface="Lato"/>
              </a:rPr>
              <a:t>Lease_commence_date and remaining_lease has a very strong linear correlation.</a:t>
            </a:r>
            <a:endParaRPr sz="1000">
              <a:solidFill>
                <a:srgbClr val="FFFFFF"/>
              </a:solidFill>
              <a:latin typeface="Lato"/>
              <a:ea typeface="Lato"/>
              <a:cs typeface="Lato"/>
              <a:sym typeface="Lato"/>
            </a:endParaRPr>
          </a:p>
          <a:p>
            <a:pPr indent="0" lvl="0" marL="457200" rtl="0" algn="l">
              <a:spcBef>
                <a:spcPts val="0"/>
              </a:spcBef>
              <a:spcAft>
                <a:spcPts val="0"/>
              </a:spcAft>
              <a:buNone/>
            </a:pPr>
            <a:r>
              <a:t/>
            </a:r>
            <a:endParaRPr sz="1000">
              <a:solidFill>
                <a:srgbClr val="FFFFFF"/>
              </a:solidFill>
              <a:latin typeface="Lato"/>
              <a:ea typeface="Lato"/>
              <a:cs typeface="Lato"/>
              <a:sym typeface="Lato"/>
            </a:endParaRPr>
          </a:p>
          <a:p>
            <a:pPr indent="-292100" lvl="0" marL="457200" rtl="0" algn="l">
              <a:spcBef>
                <a:spcPts val="0"/>
              </a:spcBef>
              <a:spcAft>
                <a:spcPts val="0"/>
              </a:spcAft>
              <a:buClr>
                <a:srgbClr val="FFFFFF"/>
              </a:buClr>
              <a:buSzPts val="1000"/>
              <a:buFont typeface="Lato"/>
              <a:buChar char="●"/>
            </a:pPr>
            <a:r>
              <a:rPr lang="en-GB" sz="1000">
                <a:solidFill>
                  <a:srgbClr val="FFFFFF"/>
                </a:solidFill>
                <a:latin typeface="Lato"/>
                <a:ea typeface="Lato"/>
                <a:cs typeface="Lato"/>
                <a:sym typeface="Lato"/>
              </a:rPr>
              <a:t>This suggests they hold the same amount of information, and we can drop one of them later on.</a:t>
            </a:r>
            <a:endParaRPr sz="1000">
              <a:solidFill>
                <a:srgbClr val="FFFFFF"/>
              </a:solidFill>
              <a:latin typeface="Lato"/>
              <a:ea typeface="Lato"/>
              <a:cs typeface="Lato"/>
              <a:sym typeface="Lato"/>
            </a:endParaRPr>
          </a:p>
        </p:txBody>
      </p:sp>
      <p:sp>
        <p:nvSpPr>
          <p:cNvPr id="266" name="Google Shape;266;p27"/>
          <p:cNvSpPr/>
          <p:nvPr/>
        </p:nvSpPr>
        <p:spPr>
          <a:xfrm>
            <a:off x="122676" y="1156400"/>
            <a:ext cx="87312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rgbClr val="FFFFFF"/>
                </a:solidFill>
              </a:rPr>
              <a:t>Check for multicollinearity</a:t>
            </a:r>
            <a:endParaRPr b="1">
              <a:solidFill>
                <a:srgbClr val="FFFFFF"/>
              </a:solidFill>
            </a:endParaRPr>
          </a:p>
        </p:txBody>
      </p:sp>
      <p:pic>
        <p:nvPicPr>
          <p:cNvPr id="267" name="Google Shape;267;p27"/>
          <p:cNvPicPr preferRelativeResize="0"/>
          <p:nvPr/>
        </p:nvPicPr>
        <p:blipFill>
          <a:blip r:embed="rId5">
            <a:alphaModFix/>
          </a:blip>
          <a:stretch>
            <a:fillRect/>
          </a:stretch>
        </p:blipFill>
        <p:spPr>
          <a:xfrm>
            <a:off x="5327325" y="3642538"/>
            <a:ext cx="3422750" cy="1179575"/>
          </a:xfrm>
          <a:prstGeom prst="rect">
            <a:avLst/>
          </a:prstGeom>
          <a:noFill/>
          <a:ln>
            <a:noFill/>
          </a:ln>
        </p:spPr>
      </p:pic>
      <p:sp>
        <p:nvSpPr>
          <p:cNvPr id="268" name="Google Shape;268;p27"/>
          <p:cNvSpPr txBox="1"/>
          <p:nvPr/>
        </p:nvSpPr>
        <p:spPr>
          <a:xfrm>
            <a:off x="57075" y="3938900"/>
            <a:ext cx="2545500" cy="43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13: Pairplot visualisation of dataset</a:t>
            </a:r>
            <a:endParaRPr sz="1000">
              <a:solidFill>
                <a:srgbClr val="FFFFFF"/>
              </a:solidFill>
              <a:latin typeface="Lato"/>
              <a:ea typeface="Lato"/>
              <a:cs typeface="Lato"/>
              <a:sym typeface="Lato"/>
            </a:endParaRPr>
          </a:p>
        </p:txBody>
      </p:sp>
      <p:sp>
        <p:nvSpPr>
          <p:cNvPr id="269" name="Google Shape;269;p27"/>
          <p:cNvSpPr txBox="1"/>
          <p:nvPr/>
        </p:nvSpPr>
        <p:spPr>
          <a:xfrm>
            <a:off x="5327350" y="4755800"/>
            <a:ext cx="3422700" cy="43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15: Correlation Table between variables</a:t>
            </a:r>
            <a:endParaRPr sz="1000">
              <a:solidFill>
                <a:srgbClr val="FFFF00"/>
              </a:solidFill>
              <a:latin typeface="Lato"/>
              <a:ea typeface="Lato"/>
              <a:cs typeface="Lato"/>
              <a:sym typeface="Lato"/>
            </a:endParaRPr>
          </a:p>
          <a:p>
            <a:pPr indent="0" lvl="0" marL="0" rtl="0" algn="ctr">
              <a:spcBef>
                <a:spcPts val="0"/>
              </a:spcBef>
              <a:spcAft>
                <a:spcPts val="0"/>
              </a:spcAft>
              <a:buNone/>
            </a:pPr>
            <a:r>
              <a:t/>
            </a:r>
            <a:endParaRPr sz="1000">
              <a:solidFill>
                <a:srgbClr val="FFFFFF"/>
              </a:solidFill>
              <a:latin typeface="Lato"/>
              <a:ea typeface="Lato"/>
              <a:cs typeface="Lato"/>
              <a:sym typeface="Lato"/>
            </a:endParaRPr>
          </a:p>
        </p:txBody>
      </p:sp>
      <p:pic>
        <p:nvPicPr>
          <p:cNvPr id="270" name="Google Shape;270;p27"/>
          <p:cNvPicPr preferRelativeResize="0"/>
          <p:nvPr/>
        </p:nvPicPr>
        <p:blipFill>
          <a:blip r:embed="rId6">
            <a:alphaModFix/>
          </a:blip>
          <a:stretch>
            <a:fillRect/>
          </a:stretch>
        </p:blipFill>
        <p:spPr>
          <a:xfrm>
            <a:off x="2641250" y="1880838"/>
            <a:ext cx="2506800" cy="2085700"/>
          </a:xfrm>
          <a:prstGeom prst="rect">
            <a:avLst/>
          </a:prstGeom>
          <a:noFill/>
          <a:ln>
            <a:noFill/>
          </a:ln>
        </p:spPr>
      </p:pic>
      <p:sp>
        <p:nvSpPr>
          <p:cNvPr id="271" name="Google Shape;271;p27"/>
          <p:cNvSpPr txBox="1"/>
          <p:nvPr/>
        </p:nvSpPr>
        <p:spPr>
          <a:xfrm>
            <a:off x="2602575" y="3916800"/>
            <a:ext cx="2506800" cy="43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14: Heatmap of dataset correlation</a:t>
            </a:r>
            <a:endParaRPr sz="1000">
              <a:solidFill>
                <a:srgbClr val="FFFF00"/>
              </a:solidFill>
              <a:latin typeface="Lato"/>
              <a:ea typeface="Lato"/>
              <a:cs typeface="Lato"/>
              <a:sym typeface="Lato"/>
            </a:endParaRPr>
          </a:p>
          <a:p>
            <a:pPr indent="0" lvl="0" marL="0" rtl="0" algn="ctr">
              <a:spcBef>
                <a:spcPts val="0"/>
              </a:spcBef>
              <a:spcAft>
                <a:spcPts val="0"/>
              </a:spcAft>
              <a:buNone/>
            </a:pPr>
            <a:r>
              <a:t/>
            </a:r>
            <a:endParaRPr sz="1000">
              <a:solidFill>
                <a:srgbClr val="FFFFFF"/>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a:t>
            </a:r>
            <a:endParaRPr/>
          </a:p>
        </p:txBody>
      </p:sp>
      <p:sp>
        <p:nvSpPr>
          <p:cNvPr id="277" name="Google Shape;277;p28"/>
          <p:cNvSpPr/>
          <p:nvPr/>
        </p:nvSpPr>
        <p:spPr>
          <a:xfrm>
            <a:off x="1297500" y="1307850"/>
            <a:ext cx="70812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rgbClr val="FFFFFF"/>
                </a:solidFill>
              </a:rPr>
              <a:t>Descriptive analysis of </a:t>
            </a:r>
            <a:r>
              <a:rPr b="1" lang="en-GB">
                <a:solidFill>
                  <a:srgbClr val="FFFFFF"/>
                </a:solidFill>
              </a:rPr>
              <a:t>quantitative</a:t>
            </a:r>
            <a:r>
              <a:rPr b="1" lang="en-GB">
                <a:solidFill>
                  <a:srgbClr val="FFFFFF"/>
                </a:solidFill>
              </a:rPr>
              <a:t> data</a:t>
            </a:r>
            <a:endParaRPr b="1">
              <a:solidFill>
                <a:srgbClr val="FFFFFF"/>
              </a:solidFill>
            </a:endParaRPr>
          </a:p>
        </p:txBody>
      </p:sp>
      <p:pic>
        <p:nvPicPr>
          <p:cNvPr id="278" name="Google Shape;278;p28"/>
          <p:cNvPicPr preferRelativeResize="0"/>
          <p:nvPr/>
        </p:nvPicPr>
        <p:blipFill>
          <a:blip r:embed="rId3">
            <a:alphaModFix/>
          </a:blip>
          <a:stretch>
            <a:fillRect/>
          </a:stretch>
        </p:blipFill>
        <p:spPr>
          <a:xfrm>
            <a:off x="1297500" y="1788024"/>
            <a:ext cx="7038900" cy="3055328"/>
          </a:xfrm>
          <a:prstGeom prst="rect">
            <a:avLst/>
          </a:prstGeom>
          <a:noFill/>
          <a:ln>
            <a:noFill/>
          </a:ln>
        </p:spPr>
      </p:pic>
      <p:sp>
        <p:nvSpPr>
          <p:cNvPr id="279" name="Google Shape;279;p28"/>
          <p:cNvSpPr txBox="1"/>
          <p:nvPr/>
        </p:nvSpPr>
        <p:spPr>
          <a:xfrm>
            <a:off x="1297500" y="4800775"/>
            <a:ext cx="7038900" cy="43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16: Descriptive analysis of quantitative data</a:t>
            </a:r>
            <a:endParaRPr sz="1000">
              <a:solidFill>
                <a:srgbClr val="FFFF00"/>
              </a:solidFill>
              <a:latin typeface="Lato"/>
              <a:ea typeface="Lato"/>
              <a:cs typeface="Lato"/>
              <a:sym typeface="Lato"/>
            </a:endParaRPr>
          </a:p>
          <a:p>
            <a:pPr indent="0" lvl="0" marL="0" rtl="0" algn="ctr">
              <a:spcBef>
                <a:spcPts val="0"/>
              </a:spcBef>
              <a:spcAft>
                <a:spcPts val="0"/>
              </a:spcAft>
              <a:buNone/>
            </a:pPr>
            <a:r>
              <a:t/>
            </a:r>
            <a:endParaRPr sz="1000">
              <a:solidFill>
                <a:srgbClr val="FFFFFF"/>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a:t>
            </a:r>
            <a:endParaRPr/>
          </a:p>
        </p:txBody>
      </p:sp>
      <p:pic>
        <p:nvPicPr>
          <p:cNvPr id="285" name="Google Shape;285;p29"/>
          <p:cNvPicPr preferRelativeResize="0"/>
          <p:nvPr/>
        </p:nvPicPr>
        <p:blipFill>
          <a:blip r:embed="rId3">
            <a:alphaModFix/>
          </a:blip>
          <a:stretch>
            <a:fillRect/>
          </a:stretch>
        </p:blipFill>
        <p:spPr>
          <a:xfrm>
            <a:off x="5151450" y="1425875"/>
            <a:ext cx="3185099" cy="1722225"/>
          </a:xfrm>
          <a:prstGeom prst="rect">
            <a:avLst/>
          </a:prstGeom>
          <a:noFill/>
          <a:ln>
            <a:noFill/>
          </a:ln>
        </p:spPr>
      </p:pic>
      <p:pic>
        <p:nvPicPr>
          <p:cNvPr id="286" name="Google Shape;286;p29"/>
          <p:cNvPicPr preferRelativeResize="0"/>
          <p:nvPr/>
        </p:nvPicPr>
        <p:blipFill>
          <a:blip r:embed="rId4">
            <a:alphaModFix/>
          </a:blip>
          <a:stretch>
            <a:fillRect/>
          </a:stretch>
        </p:blipFill>
        <p:spPr>
          <a:xfrm>
            <a:off x="1208625" y="1425875"/>
            <a:ext cx="3066225" cy="1722225"/>
          </a:xfrm>
          <a:prstGeom prst="rect">
            <a:avLst/>
          </a:prstGeom>
          <a:noFill/>
          <a:ln>
            <a:noFill/>
          </a:ln>
        </p:spPr>
      </p:pic>
      <p:sp>
        <p:nvSpPr>
          <p:cNvPr id="287" name="Google Shape;287;p29"/>
          <p:cNvSpPr/>
          <p:nvPr/>
        </p:nvSpPr>
        <p:spPr>
          <a:xfrm>
            <a:off x="1181025" y="1081775"/>
            <a:ext cx="31272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rgbClr val="FFFFFF"/>
                </a:solidFill>
              </a:rPr>
              <a:t>Histogram of resale price</a:t>
            </a:r>
            <a:endParaRPr b="1">
              <a:solidFill>
                <a:srgbClr val="FFFFFF"/>
              </a:solidFill>
            </a:endParaRPr>
          </a:p>
        </p:txBody>
      </p:sp>
      <p:sp>
        <p:nvSpPr>
          <p:cNvPr id="288" name="Google Shape;288;p29"/>
          <p:cNvSpPr/>
          <p:nvPr/>
        </p:nvSpPr>
        <p:spPr>
          <a:xfrm>
            <a:off x="5151450" y="1081775"/>
            <a:ext cx="31851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rgbClr val="FFFFFF"/>
                </a:solidFill>
              </a:rPr>
              <a:t>Check for skewness</a:t>
            </a:r>
            <a:endParaRPr b="1">
              <a:solidFill>
                <a:srgbClr val="FFFFFF"/>
              </a:solidFill>
            </a:endParaRPr>
          </a:p>
        </p:txBody>
      </p:sp>
      <p:sp>
        <p:nvSpPr>
          <p:cNvPr id="289" name="Google Shape;289;p29"/>
          <p:cNvSpPr txBox="1"/>
          <p:nvPr/>
        </p:nvSpPr>
        <p:spPr>
          <a:xfrm>
            <a:off x="1026125" y="3569350"/>
            <a:ext cx="2613300" cy="13545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Mode of resale_price lies around SGD $400 000.</a:t>
            </a:r>
            <a:endParaRPr sz="1100">
              <a:solidFill>
                <a:srgbClr val="FFFFFF"/>
              </a:solidFill>
              <a:latin typeface="Lato"/>
              <a:ea typeface="Lato"/>
              <a:cs typeface="Lato"/>
              <a:sym typeface="Lato"/>
            </a:endParaRPr>
          </a:p>
          <a:p>
            <a:pPr indent="0" lvl="0" marL="457200" rtl="0" algn="l">
              <a:spcBef>
                <a:spcPts val="0"/>
              </a:spcBef>
              <a:spcAft>
                <a:spcPts val="0"/>
              </a:spcAft>
              <a:buNone/>
            </a:pPr>
            <a:r>
              <a:t/>
            </a:r>
            <a:endParaRPr sz="11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Resale prices are right skewed.</a:t>
            </a:r>
            <a:endParaRPr sz="1100">
              <a:solidFill>
                <a:srgbClr val="FFFFFF"/>
              </a:solidFill>
              <a:latin typeface="Lato"/>
              <a:ea typeface="Lato"/>
              <a:cs typeface="Lato"/>
              <a:sym typeface="Lato"/>
            </a:endParaRPr>
          </a:p>
        </p:txBody>
      </p:sp>
      <p:sp>
        <p:nvSpPr>
          <p:cNvPr id="290" name="Google Shape;290;p29"/>
          <p:cNvSpPr txBox="1"/>
          <p:nvPr/>
        </p:nvSpPr>
        <p:spPr>
          <a:xfrm>
            <a:off x="4948050" y="3453325"/>
            <a:ext cx="3591900" cy="10587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Numerical variables are either right skewed or normally distributed.</a:t>
            </a:r>
            <a:endParaRPr sz="1100">
              <a:solidFill>
                <a:srgbClr val="FFFFFF"/>
              </a:solidFill>
              <a:latin typeface="Lato"/>
              <a:ea typeface="Lato"/>
              <a:cs typeface="Lato"/>
              <a:sym typeface="Lato"/>
            </a:endParaRPr>
          </a:p>
          <a:p>
            <a:pPr indent="0" lvl="0" marL="457200" rtl="0" algn="l">
              <a:spcBef>
                <a:spcPts val="0"/>
              </a:spcBef>
              <a:spcAft>
                <a:spcPts val="0"/>
              </a:spcAft>
              <a:buNone/>
            </a:pPr>
            <a:r>
              <a:t/>
            </a:r>
            <a:endParaRPr sz="11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The range of values throughout these variables are high.</a:t>
            </a:r>
            <a:endParaRPr sz="1100">
              <a:highlight>
                <a:srgbClr val="FFFF00"/>
              </a:highlight>
              <a:latin typeface="Lato"/>
              <a:ea typeface="Lato"/>
              <a:cs typeface="Lato"/>
              <a:sym typeface="Lato"/>
            </a:endParaRPr>
          </a:p>
        </p:txBody>
      </p:sp>
      <p:sp>
        <p:nvSpPr>
          <p:cNvPr id="291" name="Google Shape;291;p29"/>
          <p:cNvSpPr txBox="1"/>
          <p:nvPr/>
        </p:nvSpPr>
        <p:spPr>
          <a:xfrm>
            <a:off x="1076750" y="3106200"/>
            <a:ext cx="3319200" cy="25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17: Histogram of Resale Price of HDB resale flats</a:t>
            </a:r>
            <a:endParaRPr sz="1000">
              <a:solidFill>
                <a:srgbClr val="FFFF00"/>
              </a:solidFill>
              <a:latin typeface="Lato"/>
              <a:ea typeface="Lato"/>
              <a:cs typeface="Lato"/>
              <a:sym typeface="Lato"/>
            </a:endParaRPr>
          </a:p>
        </p:txBody>
      </p:sp>
      <p:sp>
        <p:nvSpPr>
          <p:cNvPr id="292" name="Google Shape;292;p29"/>
          <p:cNvSpPr txBox="1"/>
          <p:nvPr/>
        </p:nvSpPr>
        <p:spPr>
          <a:xfrm>
            <a:off x="4984050" y="3106200"/>
            <a:ext cx="3826500" cy="25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18:  Histogram of numerical variables against resale price </a:t>
            </a:r>
            <a:endParaRPr sz="1000">
              <a:solidFill>
                <a:srgbClr val="FFFF00"/>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a:t>
            </a:r>
            <a:endParaRPr/>
          </a:p>
          <a:p>
            <a:pPr indent="0" lvl="0" marL="0" rtl="0" algn="l">
              <a:spcBef>
                <a:spcPts val="0"/>
              </a:spcBef>
              <a:spcAft>
                <a:spcPts val="0"/>
              </a:spcAft>
              <a:buNone/>
            </a:pPr>
            <a:r>
              <a:t/>
            </a:r>
            <a:endParaRPr/>
          </a:p>
        </p:txBody>
      </p:sp>
      <p:sp>
        <p:nvSpPr>
          <p:cNvPr id="298" name="Google Shape;298;p30"/>
          <p:cNvSpPr txBox="1"/>
          <p:nvPr/>
        </p:nvSpPr>
        <p:spPr>
          <a:xfrm>
            <a:off x="537175" y="3453125"/>
            <a:ext cx="2835000" cy="17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19: Bar chart based on Flat Type</a:t>
            </a:r>
            <a:endParaRPr sz="1000">
              <a:solidFill>
                <a:srgbClr val="FFFF00"/>
              </a:solidFill>
              <a:latin typeface="Lato"/>
              <a:ea typeface="Lato"/>
              <a:cs typeface="Lato"/>
              <a:sym typeface="Lato"/>
            </a:endParaRPr>
          </a:p>
        </p:txBody>
      </p:sp>
      <p:sp>
        <p:nvSpPr>
          <p:cNvPr id="299" name="Google Shape;299;p30"/>
          <p:cNvSpPr/>
          <p:nvPr/>
        </p:nvSpPr>
        <p:spPr>
          <a:xfrm>
            <a:off x="537175" y="1372675"/>
            <a:ext cx="28350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chemeClr val="lt1"/>
                </a:solidFill>
              </a:rPr>
              <a:t>F</a:t>
            </a:r>
            <a:r>
              <a:rPr b="1" lang="en-GB" sz="1200">
                <a:solidFill>
                  <a:schemeClr val="lt1"/>
                </a:solidFill>
              </a:rPr>
              <a:t>requency </a:t>
            </a:r>
            <a:r>
              <a:rPr b="1" lang="en-GB" sz="1200">
                <a:solidFill>
                  <a:srgbClr val="FFFFFF"/>
                </a:solidFill>
              </a:rPr>
              <a:t>b</a:t>
            </a:r>
            <a:r>
              <a:rPr b="1" lang="en-GB" sz="1200">
                <a:solidFill>
                  <a:srgbClr val="FFFFFF"/>
                </a:solidFill>
              </a:rPr>
              <a:t>ar chart of flat_type</a:t>
            </a:r>
            <a:endParaRPr b="1" sz="1200">
              <a:solidFill>
                <a:srgbClr val="FFFFFF"/>
              </a:solidFill>
            </a:endParaRPr>
          </a:p>
        </p:txBody>
      </p:sp>
      <p:pic>
        <p:nvPicPr>
          <p:cNvPr id="300" name="Google Shape;300;p30"/>
          <p:cNvPicPr preferRelativeResize="0"/>
          <p:nvPr/>
        </p:nvPicPr>
        <p:blipFill>
          <a:blip r:embed="rId3">
            <a:alphaModFix/>
          </a:blip>
          <a:stretch>
            <a:fillRect/>
          </a:stretch>
        </p:blipFill>
        <p:spPr>
          <a:xfrm>
            <a:off x="537125" y="1686875"/>
            <a:ext cx="2835126" cy="1815925"/>
          </a:xfrm>
          <a:prstGeom prst="rect">
            <a:avLst/>
          </a:prstGeom>
          <a:noFill/>
          <a:ln>
            <a:noFill/>
          </a:ln>
        </p:spPr>
      </p:pic>
      <p:pic>
        <p:nvPicPr>
          <p:cNvPr id="301" name="Google Shape;301;p30"/>
          <p:cNvPicPr preferRelativeResize="0"/>
          <p:nvPr/>
        </p:nvPicPr>
        <p:blipFill>
          <a:blip r:embed="rId4">
            <a:alphaModFix/>
          </a:blip>
          <a:stretch>
            <a:fillRect/>
          </a:stretch>
        </p:blipFill>
        <p:spPr>
          <a:xfrm>
            <a:off x="4032050" y="1686875"/>
            <a:ext cx="4138583" cy="1815924"/>
          </a:xfrm>
          <a:prstGeom prst="rect">
            <a:avLst/>
          </a:prstGeom>
          <a:noFill/>
          <a:ln>
            <a:noFill/>
          </a:ln>
        </p:spPr>
      </p:pic>
      <p:sp>
        <p:nvSpPr>
          <p:cNvPr id="302" name="Google Shape;302;p30"/>
          <p:cNvSpPr/>
          <p:nvPr/>
        </p:nvSpPr>
        <p:spPr>
          <a:xfrm>
            <a:off x="4032050" y="1372675"/>
            <a:ext cx="41385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Box plot</a:t>
            </a:r>
            <a:r>
              <a:rPr b="1" lang="en-GB" sz="1200">
                <a:solidFill>
                  <a:srgbClr val="FFFFFF"/>
                </a:solidFill>
              </a:rPr>
              <a:t> of flat_type to resale_price</a:t>
            </a:r>
            <a:endParaRPr b="1" sz="1200">
              <a:solidFill>
                <a:srgbClr val="FFFFFF"/>
              </a:solidFill>
            </a:endParaRPr>
          </a:p>
        </p:txBody>
      </p:sp>
      <p:sp>
        <p:nvSpPr>
          <p:cNvPr id="303" name="Google Shape;303;p30"/>
          <p:cNvSpPr txBox="1"/>
          <p:nvPr/>
        </p:nvSpPr>
        <p:spPr>
          <a:xfrm>
            <a:off x="4586200" y="3453125"/>
            <a:ext cx="2835000" cy="17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20: Box Plot of Flat Type to Resale Price</a:t>
            </a:r>
            <a:endParaRPr sz="1000">
              <a:solidFill>
                <a:srgbClr val="FFFF00"/>
              </a:solidFill>
              <a:latin typeface="Lato"/>
              <a:ea typeface="Lato"/>
              <a:cs typeface="Lato"/>
              <a:sym typeface="Lato"/>
            </a:endParaRPr>
          </a:p>
        </p:txBody>
      </p:sp>
      <p:sp>
        <p:nvSpPr>
          <p:cNvPr id="304" name="Google Shape;304;p30"/>
          <p:cNvSpPr txBox="1"/>
          <p:nvPr/>
        </p:nvSpPr>
        <p:spPr>
          <a:xfrm>
            <a:off x="395275" y="3789000"/>
            <a:ext cx="2613300" cy="13545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4 room flat types are most commonly resold, followed by 3 room flats, are 5 room flats closely.</a:t>
            </a:r>
            <a:endParaRPr sz="1100">
              <a:solidFill>
                <a:srgbClr val="FFFFFF"/>
              </a:solidFill>
              <a:latin typeface="Lato"/>
              <a:ea typeface="Lato"/>
              <a:cs typeface="Lato"/>
              <a:sym typeface="Lato"/>
            </a:endParaRPr>
          </a:p>
        </p:txBody>
      </p:sp>
      <p:sp>
        <p:nvSpPr>
          <p:cNvPr id="305" name="Google Shape;305;p30"/>
          <p:cNvSpPr txBox="1"/>
          <p:nvPr/>
        </p:nvSpPr>
        <p:spPr>
          <a:xfrm>
            <a:off x="3886675" y="3789000"/>
            <a:ext cx="4284000" cy="13545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Multi-generation houses are resold at the highest price according to median.</a:t>
            </a:r>
            <a:endParaRPr sz="1100">
              <a:solidFill>
                <a:srgbClr val="FFFFFF"/>
              </a:solidFill>
              <a:latin typeface="Lato"/>
              <a:ea typeface="Lato"/>
              <a:cs typeface="Lato"/>
              <a:sym typeface="Lato"/>
            </a:endParaRPr>
          </a:p>
          <a:p>
            <a:pPr indent="0" lvl="0" marL="457200" rtl="0" algn="l">
              <a:spcBef>
                <a:spcPts val="0"/>
              </a:spcBef>
              <a:spcAft>
                <a:spcPts val="0"/>
              </a:spcAft>
              <a:buNone/>
            </a:pPr>
            <a:r>
              <a:t/>
            </a:r>
            <a:endParaRPr sz="11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This is followed by Executive, 5 room, 4 room, 3 room, 2 room and 1 room.  This makes sense as larger houses typically gets sold for higher prices.</a:t>
            </a:r>
            <a:endParaRPr sz="1100">
              <a:solidFill>
                <a:srgbClr val="FFFFFF"/>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a:t>
            </a:r>
            <a:endParaRPr/>
          </a:p>
          <a:p>
            <a:pPr indent="0" lvl="0" marL="0" rtl="0" algn="l">
              <a:spcBef>
                <a:spcPts val="0"/>
              </a:spcBef>
              <a:spcAft>
                <a:spcPts val="0"/>
              </a:spcAft>
              <a:buNone/>
            </a:pPr>
            <a:r>
              <a:t/>
            </a:r>
            <a:endParaRPr/>
          </a:p>
        </p:txBody>
      </p:sp>
      <p:sp>
        <p:nvSpPr>
          <p:cNvPr id="311" name="Google Shape;311;p31"/>
          <p:cNvSpPr txBox="1"/>
          <p:nvPr/>
        </p:nvSpPr>
        <p:spPr>
          <a:xfrm>
            <a:off x="1857450" y="4773025"/>
            <a:ext cx="5632200" cy="17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21: Bar chart based on storey_range</a:t>
            </a:r>
            <a:endParaRPr sz="1000">
              <a:solidFill>
                <a:srgbClr val="FFFF00"/>
              </a:solidFill>
              <a:latin typeface="Lato"/>
              <a:ea typeface="Lato"/>
              <a:cs typeface="Lato"/>
              <a:sym typeface="Lato"/>
            </a:endParaRPr>
          </a:p>
        </p:txBody>
      </p:sp>
      <p:sp>
        <p:nvSpPr>
          <p:cNvPr id="312" name="Google Shape;312;p31"/>
          <p:cNvSpPr/>
          <p:nvPr/>
        </p:nvSpPr>
        <p:spPr>
          <a:xfrm>
            <a:off x="2374025" y="1355275"/>
            <a:ext cx="45990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Frequency b</a:t>
            </a:r>
            <a:r>
              <a:rPr b="1" lang="en-GB" sz="1200">
                <a:solidFill>
                  <a:srgbClr val="FFFFFF"/>
                </a:solidFill>
              </a:rPr>
              <a:t>ar chart of storey_range</a:t>
            </a:r>
            <a:endParaRPr b="1" sz="1200">
              <a:solidFill>
                <a:srgbClr val="FFFFFF"/>
              </a:solidFill>
            </a:endParaRPr>
          </a:p>
        </p:txBody>
      </p:sp>
      <p:pic>
        <p:nvPicPr>
          <p:cNvPr id="313" name="Google Shape;313;p31"/>
          <p:cNvPicPr preferRelativeResize="0"/>
          <p:nvPr/>
        </p:nvPicPr>
        <p:blipFill rotWithShape="1">
          <a:blip r:embed="rId3">
            <a:alphaModFix/>
          </a:blip>
          <a:srcRect b="0" l="0" r="0" t="5338"/>
          <a:stretch/>
        </p:blipFill>
        <p:spPr>
          <a:xfrm>
            <a:off x="2374025" y="1672400"/>
            <a:ext cx="4599050" cy="3159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Background</a:t>
            </a:r>
            <a:endParaRPr/>
          </a:p>
        </p:txBody>
      </p:sp>
      <p:sp>
        <p:nvSpPr>
          <p:cNvPr id="142" name="Google Shape;142;p14"/>
          <p:cNvSpPr txBox="1"/>
          <p:nvPr>
            <p:ph idx="1" type="body"/>
          </p:nvPr>
        </p:nvSpPr>
        <p:spPr>
          <a:xfrm>
            <a:off x="1094250" y="861375"/>
            <a:ext cx="68706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latin typeface="Montserrat"/>
                <a:ea typeface="Montserrat"/>
                <a:cs typeface="Montserrat"/>
                <a:sym typeface="Montserrat"/>
              </a:rPr>
              <a:t>In recent years, 88% of Singaporeans, especially millennials, have expressed unhappiness over rising housing prices in Singapore. 69% of millennials aged 21-37 surveyed revealed that they face difficulty in creating a structured savings plan to </a:t>
            </a:r>
            <a:r>
              <a:rPr b="1" lang="en-GB" sz="1600">
                <a:latin typeface="Montserrat"/>
                <a:ea typeface="Montserrat"/>
                <a:cs typeface="Montserrat"/>
                <a:sym typeface="Montserrat"/>
              </a:rPr>
              <a:t>fund their housing purchase</a:t>
            </a:r>
            <a:r>
              <a:rPr lang="en-GB" sz="1600">
                <a:latin typeface="Montserrat"/>
                <a:ea typeface="Montserrat"/>
                <a:cs typeface="Montserrat"/>
                <a:sym typeface="Montserrat"/>
              </a:rPr>
              <a:t> due to them not being able to have a </a:t>
            </a:r>
            <a:r>
              <a:rPr b="1" lang="en-GB" sz="1600">
                <a:latin typeface="Montserrat"/>
                <a:ea typeface="Montserrat"/>
                <a:cs typeface="Montserrat"/>
                <a:sym typeface="Montserrat"/>
              </a:rPr>
              <a:t>rough gauge of housing prices</a:t>
            </a:r>
            <a:r>
              <a:rPr lang="en-GB" sz="1600">
                <a:latin typeface="Montserrat"/>
                <a:ea typeface="Montserrat"/>
                <a:cs typeface="Montserrat"/>
                <a:sym typeface="Montserrat"/>
              </a:rPr>
              <a:t> [ 1 ]. </a:t>
            </a:r>
            <a:endParaRPr sz="1400">
              <a:latin typeface="Montserrat"/>
              <a:ea typeface="Montserrat"/>
              <a:cs typeface="Montserrat"/>
              <a:sym typeface="Montserrat"/>
            </a:endParaRPr>
          </a:p>
          <a:p>
            <a:pPr indent="0" lvl="0" marL="0" rtl="0" algn="l">
              <a:lnSpc>
                <a:spcPct val="100000"/>
              </a:lnSpc>
              <a:spcBef>
                <a:spcPts val="1600"/>
              </a:spcBef>
              <a:spcAft>
                <a:spcPts val="0"/>
              </a:spcAft>
              <a:buNone/>
            </a:pPr>
            <a:r>
              <a:t/>
            </a:r>
            <a:endParaRPr sz="1400">
              <a:latin typeface="Montserrat"/>
              <a:ea typeface="Montserrat"/>
              <a:cs typeface="Montserrat"/>
              <a:sym typeface="Montserrat"/>
            </a:endParaRPr>
          </a:p>
          <a:p>
            <a:pPr indent="0" lvl="0" marL="0" rtl="0" algn="l">
              <a:lnSpc>
                <a:spcPct val="100000"/>
              </a:lnSpc>
              <a:spcBef>
                <a:spcPts val="0"/>
              </a:spcBef>
              <a:spcAft>
                <a:spcPts val="0"/>
              </a:spcAft>
              <a:buNone/>
            </a:pPr>
            <a:r>
              <a:t/>
            </a:r>
            <a:endParaRPr sz="1400">
              <a:latin typeface="Montserrat"/>
              <a:ea typeface="Montserrat"/>
              <a:cs typeface="Montserrat"/>
              <a:sym typeface="Montserrat"/>
            </a:endParaRPr>
          </a:p>
          <a:p>
            <a:pPr indent="0" lvl="0" marL="0" rtl="0" algn="l">
              <a:lnSpc>
                <a:spcPct val="100000"/>
              </a:lnSpc>
              <a:spcBef>
                <a:spcPts val="0"/>
              </a:spcBef>
              <a:spcAft>
                <a:spcPts val="0"/>
              </a:spcAft>
              <a:buNone/>
            </a:pPr>
            <a:r>
              <a:t/>
            </a:r>
            <a:endParaRPr sz="1400">
              <a:latin typeface="Montserrat"/>
              <a:ea typeface="Montserrat"/>
              <a:cs typeface="Montserrat"/>
              <a:sym typeface="Montserrat"/>
            </a:endParaRPr>
          </a:p>
          <a:p>
            <a:pPr indent="0" lvl="0" marL="0" rtl="0" algn="l">
              <a:lnSpc>
                <a:spcPct val="100000"/>
              </a:lnSpc>
              <a:spcBef>
                <a:spcPts val="0"/>
              </a:spcBef>
              <a:spcAft>
                <a:spcPts val="0"/>
              </a:spcAft>
              <a:buNone/>
            </a:pPr>
            <a:r>
              <a:t/>
            </a:r>
            <a:endParaRPr sz="1400">
              <a:latin typeface="Montserrat"/>
              <a:ea typeface="Montserrat"/>
              <a:cs typeface="Montserrat"/>
              <a:sym typeface="Montserrat"/>
            </a:endParaRPr>
          </a:p>
          <a:p>
            <a:pPr indent="0" lvl="0" marL="0" rtl="0" algn="l">
              <a:lnSpc>
                <a:spcPct val="100000"/>
              </a:lnSpc>
              <a:spcBef>
                <a:spcPts val="0"/>
              </a:spcBef>
              <a:spcAft>
                <a:spcPts val="0"/>
              </a:spcAft>
              <a:buNone/>
            </a:pPr>
            <a:r>
              <a:t/>
            </a:r>
            <a:endParaRPr sz="1600">
              <a:latin typeface="Montserrat"/>
              <a:ea typeface="Montserrat"/>
              <a:cs typeface="Montserrat"/>
              <a:sym typeface="Montserrat"/>
            </a:endParaRPr>
          </a:p>
          <a:p>
            <a:pPr indent="0" lvl="0" marL="0" rtl="0" algn="l">
              <a:lnSpc>
                <a:spcPct val="100000"/>
              </a:lnSpc>
              <a:spcBef>
                <a:spcPts val="0"/>
              </a:spcBef>
              <a:spcAft>
                <a:spcPts val="0"/>
              </a:spcAft>
              <a:buNone/>
            </a:pPr>
            <a:r>
              <a:t/>
            </a:r>
            <a:endParaRPr sz="1600">
              <a:latin typeface="Montserrat"/>
              <a:ea typeface="Montserrat"/>
              <a:cs typeface="Montserrat"/>
              <a:sym typeface="Montserrat"/>
            </a:endParaRPr>
          </a:p>
        </p:txBody>
      </p:sp>
      <p:pic>
        <p:nvPicPr>
          <p:cNvPr id="143" name="Google Shape;143;p14"/>
          <p:cNvPicPr preferRelativeResize="0"/>
          <p:nvPr/>
        </p:nvPicPr>
        <p:blipFill>
          <a:blip r:embed="rId3">
            <a:alphaModFix/>
          </a:blip>
          <a:stretch>
            <a:fillRect/>
          </a:stretch>
        </p:blipFill>
        <p:spPr>
          <a:xfrm>
            <a:off x="3406100" y="2664700"/>
            <a:ext cx="2821700" cy="2078126"/>
          </a:xfrm>
          <a:prstGeom prst="rect">
            <a:avLst/>
          </a:prstGeom>
          <a:noFill/>
          <a:ln>
            <a:noFill/>
          </a:ln>
        </p:spPr>
      </p:pic>
      <p:sp>
        <p:nvSpPr>
          <p:cNvPr id="144" name="Google Shape;144;p14"/>
          <p:cNvSpPr txBox="1"/>
          <p:nvPr/>
        </p:nvSpPr>
        <p:spPr>
          <a:xfrm>
            <a:off x="3170400" y="4695050"/>
            <a:ext cx="3337800" cy="3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1:  Screenshot of the article by Property Guru [1]</a:t>
            </a:r>
            <a:endParaRPr sz="1000">
              <a:solidFill>
                <a:srgbClr val="FFFF00"/>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2"/>
          <p:cNvSpPr txBox="1"/>
          <p:nvPr>
            <p:ph type="title"/>
          </p:nvPr>
        </p:nvSpPr>
        <p:spPr>
          <a:xfrm>
            <a:off x="1272250" y="1916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a:t>
            </a:r>
            <a:endParaRPr/>
          </a:p>
        </p:txBody>
      </p:sp>
      <p:sp>
        <p:nvSpPr>
          <p:cNvPr id="319" name="Google Shape;319;p32"/>
          <p:cNvSpPr txBox="1"/>
          <p:nvPr/>
        </p:nvSpPr>
        <p:spPr>
          <a:xfrm>
            <a:off x="827250" y="4873800"/>
            <a:ext cx="7489500" cy="26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22: Bar chart on Flat Model</a:t>
            </a:r>
            <a:endParaRPr sz="1000">
              <a:solidFill>
                <a:srgbClr val="FFFF00"/>
              </a:solidFill>
              <a:latin typeface="Lato"/>
              <a:ea typeface="Lato"/>
              <a:cs typeface="Lato"/>
              <a:sym typeface="Lato"/>
            </a:endParaRPr>
          </a:p>
        </p:txBody>
      </p:sp>
      <p:pic>
        <p:nvPicPr>
          <p:cNvPr id="320" name="Google Shape;320;p32"/>
          <p:cNvPicPr preferRelativeResize="0"/>
          <p:nvPr/>
        </p:nvPicPr>
        <p:blipFill>
          <a:blip r:embed="rId3">
            <a:alphaModFix/>
          </a:blip>
          <a:stretch>
            <a:fillRect/>
          </a:stretch>
        </p:blipFill>
        <p:spPr>
          <a:xfrm>
            <a:off x="251400" y="1453150"/>
            <a:ext cx="8641175" cy="3496824"/>
          </a:xfrm>
          <a:prstGeom prst="rect">
            <a:avLst/>
          </a:prstGeom>
          <a:noFill/>
          <a:ln>
            <a:noFill/>
          </a:ln>
        </p:spPr>
      </p:pic>
      <p:sp>
        <p:nvSpPr>
          <p:cNvPr id="321" name="Google Shape;321;p32"/>
          <p:cNvSpPr/>
          <p:nvPr/>
        </p:nvSpPr>
        <p:spPr>
          <a:xfrm>
            <a:off x="251400" y="1123575"/>
            <a:ext cx="86412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Frequency b</a:t>
            </a:r>
            <a:r>
              <a:rPr b="1" lang="en-GB" sz="1200">
                <a:solidFill>
                  <a:srgbClr val="FFFFFF"/>
                </a:solidFill>
              </a:rPr>
              <a:t>ar chart of flat_model</a:t>
            </a:r>
            <a:endParaRPr b="1" sz="12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3"/>
          <p:cNvSpPr txBox="1"/>
          <p:nvPr>
            <p:ph type="title"/>
          </p:nvPr>
        </p:nvSpPr>
        <p:spPr>
          <a:xfrm>
            <a:off x="1297500" y="4328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a:t>
            </a:r>
            <a:endParaRPr/>
          </a:p>
        </p:txBody>
      </p:sp>
      <p:sp>
        <p:nvSpPr>
          <p:cNvPr id="327" name="Google Shape;327;p33"/>
          <p:cNvSpPr txBox="1"/>
          <p:nvPr/>
        </p:nvSpPr>
        <p:spPr>
          <a:xfrm>
            <a:off x="757150" y="4687300"/>
            <a:ext cx="8005800" cy="26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23: Bar chart of frequency of resale flats to town.</a:t>
            </a:r>
            <a:endParaRPr sz="1000">
              <a:solidFill>
                <a:srgbClr val="FFFF00"/>
              </a:solidFill>
              <a:latin typeface="Lato"/>
              <a:ea typeface="Lato"/>
              <a:cs typeface="Lato"/>
              <a:sym typeface="Lato"/>
            </a:endParaRPr>
          </a:p>
        </p:txBody>
      </p:sp>
      <p:pic>
        <p:nvPicPr>
          <p:cNvPr id="328" name="Google Shape;328;p33"/>
          <p:cNvPicPr preferRelativeResize="0"/>
          <p:nvPr/>
        </p:nvPicPr>
        <p:blipFill>
          <a:blip r:embed="rId3">
            <a:alphaModFix/>
          </a:blip>
          <a:stretch>
            <a:fillRect/>
          </a:stretch>
        </p:blipFill>
        <p:spPr>
          <a:xfrm>
            <a:off x="757150" y="1477625"/>
            <a:ext cx="7891024" cy="3285875"/>
          </a:xfrm>
          <a:prstGeom prst="rect">
            <a:avLst/>
          </a:prstGeom>
          <a:noFill/>
          <a:ln>
            <a:noFill/>
          </a:ln>
        </p:spPr>
      </p:pic>
      <p:sp>
        <p:nvSpPr>
          <p:cNvPr id="329" name="Google Shape;329;p33"/>
          <p:cNvSpPr/>
          <p:nvPr/>
        </p:nvSpPr>
        <p:spPr>
          <a:xfrm>
            <a:off x="757150" y="1160200"/>
            <a:ext cx="78909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Frequency b</a:t>
            </a:r>
            <a:r>
              <a:rPr b="1" lang="en-GB" sz="1200">
                <a:solidFill>
                  <a:srgbClr val="FFFFFF"/>
                </a:solidFill>
              </a:rPr>
              <a:t>ar chart of Town</a:t>
            </a:r>
            <a:endParaRPr b="1" sz="12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35" name="Google Shape;335;p34"/>
          <p:cNvPicPr preferRelativeResize="0"/>
          <p:nvPr/>
        </p:nvPicPr>
        <p:blipFill>
          <a:blip r:embed="rId3">
            <a:alphaModFix/>
          </a:blip>
          <a:stretch>
            <a:fillRect/>
          </a:stretch>
        </p:blipFill>
        <p:spPr>
          <a:xfrm>
            <a:off x="372075" y="1371300"/>
            <a:ext cx="8551847" cy="3280350"/>
          </a:xfrm>
          <a:prstGeom prst="rect">
            <a:avLst/>
          </a:prstGeom>
          <a:noFill/>
          <a:ln>
            <a:noFill/>
          </a:ln>
        </p:spPr>
      </p:pic>
      <p:sp>
        <p:nvSpPr>
          <p:cNvPr id="336" name="Google Shape;336;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a:t>
            </a:r>
            <a:endParaRPr/>
          </a:p>
          <a:p>
            <a:pPr indent="0" lvl="0" marL="0" rtl="0" algn="l">
              <a:spcBef>
                <a:spcPts val="0"/>
              </a:spcBef>
              <a:spcAft>
                <a:spcPts val="0"/>
              </a:spcAft>
              <a:buNone/>
            </a:pPr>
            <a:r>
              <a:t/>
            </a:r>
            <a:endParaRPr/>
          </a:p>
        </p:txBody>
      </p:sp>
      <p:sp>
        <p:nvSpPr>
          <p:cNvPr id="337" name="Google Shape;337;p34"/>
          <p:cNvSpPr txBox="1"/>
          <p:nvPr/>
        </p:nvSpPr>
        <p:spPr>
          <a:xfrm>
            <a:off x="372050" y="4651650"/>
            <a:ext cx="8551800" cy="42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24: Boxplot of resale_prices (y) by the town the resale flat is located in (x), to compare resale prices amongst different towns. As you can see, Bukit Timah and Central Area are the more expensive areas.</a:t>
            </a:r>
            <a:endParaRPr sz="1000">
              <a:solidFill>
                <a:srgbClr val="FFFF00"/>
              </a:solidFill>
              <a:latin typeface="Lato"/>
              <a:ea typeface="Lato"/>
              <a:cs typeface="Lato"/>
              <a:sym typeface="Lato"/>
            </a:endParaRPr>
          </a:p>
        </p:txBody>
      </p:sp>
      <p:sp>
        <p:nvSpPr>
          <p:cNvPr id="338" name="Google Shape;338;p34"/>
          <p:cNvSpPr/>
          <p:nvPr/>
        </p:nvSpPr>
        <p:spPr>
          <a:xfrm>
            <a:off x="372050" y="1038150"/>
            <a:ext cx="85812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Boxplot</a:t>
            </a:r>
            <a:r>
              <a:rPr b="1" lang="en-GB" sz="1200">
                <a:solidFill>
                  <a:srgbClr val="FFFFFF"/>
                </a:solidFill>
              </a:rPr>
              <a:t> of resale_prices (y) by town (x)</a:t>
            </a:r>
            <a:endParaRPr b="1" sz="120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3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44" name="Google Shape;344;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Data Analysis</a:t>
            </a:r>
            <a:endParaRPr/>
          </a:p>
          <a:p>
            <a:pPr indent="0" lvl="0" marL="0" rtl="0" algn="l">
              <a:spcBef>
                <a:spcPts val="0"/>
              </a:spcBef>
              <a:spcAft>
                <a:spcPts val="0"/>
              </a:spcAft>
              <a:buNone/>
            </a:pPr>
            <a:r>
              <a:t/>
            </a:r>
            <a:endParaRPr/>
          </a:p>
        </p:txBody>
      </p:sp>
      <p:sp>
        <p:nvSpPr>
          <p:cNvPr id="345" name="Google Shape;345;p35"/>
          <p:cNvSpPr txBox="1"/>
          <p:nvPr/>
        </p:nvSpPr>
        <p:spPr>
          <a:xfrm>
            <a:off x="185400" y="4651650"/>
            <a:ext cx="8738400" cy="42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25: Boxplot of resale_prices (y) by the flat_type (x), to compare resale prices amongst different types of flats. As you can see, Multi-Generation and Executive flats are the more expensive types of flats.</a:t>
            </a:r>
            <a:endParaRPr sz="1000">
              <a:solidFill>
                <a:srgbClr val="FFFF00"/>
              </a:solidFill>
              <a:latin typeface="Lato"/>
              <a:ea typeface="Lato"/>
              <a:cs typeface="Lato"/>
              <a:sym typeface="Lato"/>
            </a:endParaRPr>
          </a:p>
        </p:txBody>
      </p:sp>
      <p:pic>
        <p:nvPicPr>
          <p:cNvPr id="346" name="Google Shape;346;p35"/>
          <p:cNvPicPr preferRelativeResize="0"/>
          <p:nvPr/>
        </p:nvPicPr>
        <p:blipFill>
          <a:blip r:embed="rId3">
            <a:alphaModFix/>
          </a:blip>
          <a:stretch>
            <a:fillRect/>
          </a:stretch>
        </p:blipFill>
        <p:spPr>
          <a:xfrm>
            <a:off x="185400" y="1640975"/>
            <a:ext cx="8774925" cy="2911200"/>
          </a:xfrm>
          <a:prstGeom prst="rect">
            <a:avLst/>
          </a:prstGeom>
          <a:noFill/>
          <a:ln>
            <a:noFill/>
          </a:ln>
        </p:spPr>
      </p:pic>
      <p:sp>
        <p:nvSpPr>
          <p:cNvPr id="347" name="Google Shape;347;p35"/>
          <p:cNvSpPr/>
          <p:nvPr/>
        </p:nvSpPr>
        <p:spPr>
          <a:xfrm>
            <a:off x="185400" y="1307850"/>
            <a:ext cx="8775000" cy="269700"/>
          </a:xfrm>
          <a:prstGeom prst="roundRect">
            <a:avLst>
              <a:gd fmla="val 16667" name="adj"/>
            </a:avLst>
          </a:prstGeom>
          <a:solidFill>
            <a:srgbClr val="1155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rgbClr val="FFFFFF"/>
                </a:solidFill>
              </a:rPr>
              <a:t>Boxplot of resale_prices (y) by flat_type (x)</a:t>
            </a:r>
            <a:endParaRPr b="1" sz="12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Pre-processing</a:t>
            </a:r>
            <a:endParaRPr/>
          </a:p>
          <a:p>
            <a:pPr indent="0" lvl="0" marL="0" rtl="0" algn="l">
              <a:spcBef>
                <a:spcPts val="0"/>
              </a:spcBef>
              <a:spcAft>
                <a:spcPts val="0"/>
              </a:spcAft>
              <a:buNone/>
            </a:pPr>
            <a:r>
              <a:rPr lang="en-GB"/>
              <a:t>(Retrieval of latitude and longitude )</a:t>
            </a:r>
            <a:endParaRPr/>
          </a:p>
        </p:txBody>
      </p:sp>
      <p:pic>
        <p:nvPicPr>
          <p:cNvPr id="353" name="Google Shape;353;p36"/>
          <p:cNvPicPr preferRelativeResize="0"/>
          <p:nvPr/>
        </p:nvPicPr>
        <p:blipFill>
          <a:blip r:embed="rId3">
            <a:alphaModFix/>
          </a:blip>
          <a:stretch>
            <a:fillRect/>
          </a:stretch>
        </p:blipFill>
        <p:spPr>
          <a:xfrm>
            <a:off x="2736473" y="3197600"/>
            <a:ext cx="5407151" cy="1653775"/>
          </a:xfrm>
          <a:prstGeom prst="rect">
            <a:avLst/>
          </a:prstGeom>
          <a:noFill/>
          <a:ln>
            <a:noFill/>
          </a:ln>
        </p:spPr>
      </p:pic>
      <p:pic>
        <p:nvPicPr>
          <p:cNvPr id="354" name="Google Shape;354;p36"/>
          <p:cNvPicPr preferRelativeResize="0"/>
          <p:nvPr/>
        </p:nvPicPr>
        <p:blipFill>
          <a:blip r:embed="rId4">
            <a:alphaModFix/>
          </a:blip>
          <a:stretch>
            <a:fillRect/>
          </a:stretch>
        </p:blipFill>
        <p:spPr>
          <a:xfrm>
            <a:off x="1219200" y="1622075"/>
            <a:ext cx="1951175" cy="1028800"/>
          </a:xfrm>
          <a:prstGeom prst="rect">
            <a:avLst/>
          </a:prstGeom>
          <a:noFill/>
          <a:ln>
            <a:noFill/>
          </a:ln>
        </p:spPr>
      </p:pic>
      <p:pic>
        <p:nvPicPr>
          <p:cNvPr id="355" name="Google Shape;355;p36"/>
          <p:cNvPicPr preferRelativeResize="0"/>
          <p:nvPr/>
        </p:nvPicPr>
        <p:blipFill>
          <a:blip r:embed="rId5">
            <a:alphaModFix/>
          </a:blip>
          <a:stretch>
            <a:fillRect/>
          </a:stretch>
        </p:blipFill>
        <p:spPr>
          <a:xfrm>
            <a:off x="4503875" y="1640075"/>
            <a:ext cx="1539649" cy="1028800"/>
          </a:xfrm>
          <a:prstGeom prst="rect">
            <a:avLst/>
          </a:prstGeom>
          <a:noFill/>
          <a:ln>
            <a:noFill/>
          </a:ln>
        </p:spPr>
      </p:pic>
      <p:cxnSp>
        <p:nvCxnSpPr>
          <p:cNvPr id="356" name="Google Shape;356;p36"/>
          <p:cNvCxnSpPr/>
          <p:nvPr/>
        </p:nvCxnSpPr>
        <p:spPr>
          <a:xfrm>
            <a:off x="3360875" y="2149975"/>
            <a:ext cx="863700" cy="9000"/>
          </a:xfrm>
          <a:prstGeom prst="straightConnector1">
            <a:avLst/>
          </a:prstGeom>
          <a:noFill/>
          <a:ln cap="flat" cmpd="sng" w="9525">
            <a:solidFill>
              <a:schemeClr val="dk2"/>
            </a:solidFill>
            <a:prstDash val="solid"/>
            <a:round/>
            <a:headEnd len="med" w="med" type="none"/>
            <a:tailEnd len="med" w="med" type="triangle"/>
          </a:ln>
        </p:spPr>
      </p:cxnSp>
      <p:pic>
        <p:nvPicPr>
          <p:cNvPr id="357" name="Google Shape;357;p36"/>
          <p:cNvPicPr preferRelativeResize="0"/>
          <p:nvPr/>
        </p:nvPicPr>
        <p:blipFill>
          <a:blip r:embed="rId6">
            <a:alphaModFix/>
          </a:blip>
          <a:stretch>
            <a:fillRect/>
          </a:stretch>
        </p:blipFill>
        <p:spPr>
          <a:xfrm>
            <a:off x="1082902" y="3541048"/>
            <a:ext cx="1222523" cy="1028800"/>
          </a:xfrm>
          <a:prstGeom prst="rect">
            <a:avLst/>
          </a:prstGeom>
          <a:noFill/>
          <a:ln>
            <a:noFill/>
          </a:ln>
        </p:spPr>
      </p:pic>
      <p:sp>
        <p:nvSpPr>
          <p:cNvPr id="358" name="Google Shape;358;p36"/>
          <p:cNvSpPr txBox="1"/>
          <p:nvPr/>
        </p:nvSpPr>
        <p:spPr>
          <a:xfrm>
            <a:off x="3625175" y="4851375"/>
            <a:ext cx="4188600" cy="25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27: Code to convert addresses to latitude and longitude</a:t>
            </a:r>
            <a:endParaRPr sz="1000">
              <a:solidFill>
                <a:srgbClr val="FFFF00"/>
              </a:solidFill>
              <a:latin typeface="Lato"/>
              <a:ea typeface="Lato"/>
              <a:cs typeface="Lato"/>
              <a:sym typeface="Lato"/>
            </a:endParaRPr>
          </a:p>
        </p:txBody>
      </p:sp>
      <p:sp>
        <p:nvSpPr>
          <p:cNvPr id="359" name="Google Shape;359;p36"/>
          <p:cNvSpPr txBox="1"/>
          <p:nvPr/>
        </p:nvSpPr>
        <p:spPr>
          <a:xfrm>
            <a:off x="1007075" y="2616000"/>
            <a:ext cx="23754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from-jan-2015-onward.csv</a:t>
            </a:r>
            <a:endParaRPr>
              <a:solidFill>
                <a:schemeClr val="lt1"/>
              </a:solidFill>
            </a:endParaRPr>
          </a:p>
        </p:txBody>
      </p:sp>
      <p:sp>
        <p:nvSpPr>
          <p:cNvPr id="360" name="Google Shape;360;p36"/>
          <p:cNvSpPr txBox="1"/>
          <p:nvPr/>
        </p:nvSpPr>
        <p:spPr>
          <a:xfrm>
            <a:off x="4085988" y="2615988"/>
            <a:ext cx="23754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from-jan-2015-onward.csv</a:t>
            </a:r>
            <a:endParaRPr>
              <a:solidFill>
                <a:schemeClr val="lt1"/>
              </a:solidFill>
            </a:endParaRPr>
          </a:p>
        </p:txBody>
      </p:sp>
      <p:sp>
        <p:nvSpPr>
          <p:cNvPr id="361" name="Google Shape;361;p36"/>
          <p:cNvSpPr txBox="1"/>
          <p:nvPr/>
        </p:nvSpPr>
        <p:spPr>
          <a:xfrm>
            <a:off x="1512350" y="2876425"/>
            <a:ext cx="4188600" cy="25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26:  Data from before to after </a:t>
            </a:r>
            <a:r>
              <a:rPr lang="en-GB" sz="1000">
                <a:solidFill>
                  <a:srgbClr val="FFFF00"/>
                </a:solidFill>
                <a:latin typeface="Lato"/>
                <a:ea typeface="Lato"/>
                <a:cs typeface="Lato"/>
                <a:sym typeface="Lato"/>
              </a:rPr>
              <a:t>conversion</a:t>
            </a:r>
            <a:r>
              <a:rPr lang="en-GB" sz="1000">
                <a:solidFill>
                  <a:srgbClr val="FFFF00"/>
                </a:solidFill>
                <a:latin typeface="Lato"/>
                <a:ea typeface="Lato"/>
                <a:cs typeface="Lato"/>
                <a:sym typeface="Lato"/>
              </a:rPr>
              <a:t> of  addresses </a:t>
            </a:r>
            <a:endParaRPr sz="1000">
              <a:solidFill>
                <a:srgbClr val="FFFF00"/>
              </a:solidFill>
              <a:latin typeface="Lato"/>
              <a:ea typeface="Lato"/>
              <a:cs typeface="Lato"/>
              <a:sym typeface="Lato"/>
            </a:endParaRPr>
          </a:p>
        </p:txBody>
      </p:sp>
      <p:sp>
        <p:nvSpPr>
          <p:cNvPr id="362" name="Google Shape;362;p36"/>
          <p:cNvSpPr txBox="1"/>
          <p:nvPr/>
        </p:nvSpPr>
        <p:spPr>
          <a:xfrm>
            <a:off x="1590700" y="1307850"/>
            <a:ext cx="1082700" cy="33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BEFORE</a:t>
            </a:r>
            <a:endParaRPr>
              <a:solidFill>
                <a:schemeClr val="lt1"/>
              </a:solidFill>
              <a:latin typeface="Lato"/>
              <a:ea typeface="Lato"/>
              <a:cs typeface="Lato"/>
              <a:sym typeface="Lato"/>
            </a:endParaRPr>
          </a:p>
        </p:txBody>
      </p:sp>
      <p:sp>
        <p:nvSpPr>
          <p:cNvPr id="363" name="Google Shape;363;p36"/>
          <p:cNvSpPr txBox="1"/>
          <p:nvPr/>
        </p:nvSpPr>
        <p:spPr>
          <a:xfrm>
            <a:off x="3945725" y="1307850"/>
            <a:ext cx="28293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Lato"/>
                <a:ea typeface="Lato"/>
                <a:cs typeface="Lato"/>
                <a:sym typeface="Lato"/>
              </a:rPr>
              <a:t>AFTER</a:t>
            </a:r>
            <a:endParaRPr>
              <a:solidFill>
                <a:schemeClr val="lt1"/>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3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Pre-processing</a:t>
            </a:r>
            <a:endParaRPr/>
          </a:p>
        </p:txBody>
      </p:sp>
      <p:pic>
        <p:nvPicPr>
          <p:cNvPr id="369" name="Google Shape;369;p37"/>
          <p:cNvPicPr preferRelativeResize="0"/>
          <p:nvPr/>
        </p:nvPicPr>
        <p:blipFill>
          <a:blip r:embed="rId3">
            <a:alphaModFix/>
          </a:blip>
          <a:stretch>
            <a:fillRect/>
          </a:stretch>
        </p:blipFill>
        <p:spPr>
          <a:xfrm>
            <a:off x="831925" y="1478450"/>
            <a:ext cx="2306650" cy="1412825"/>
          </a:xfrm>
          <a:prstGeom prst="rect">
            <a:avLst/>
          </a:prstGeom>
          <a:noFill/>
          <a:ln>
            <a:noFill/>
          </a:ln>
        </p:spPr>
      </p:pic>
      <p:sp>
        <p:nvSpPr>
          <p:cNvPr id="370" name="Google Shape;370;p37"/>
          <p:cNvSpPr txBox="1"/>
          <p:nvPr/>
        </p:nvSpPr>
        <p:spPr>
          <a:xfrm>
            <a:off x="799800" y="2825150"/>
            <a:ext cx="2463000" cy="4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from-jan-2017-onwards.csv</a:t>
            </a:r>
            <a:endParaRPr>
              <a:solidFill>
                <a:schemeClr val="lt1"/>
              </a:solidFill>
            </a:endParaRPr>
          </a:p>
        </p:txBody>
      </p:sp>
      <p:pic>
        <p:nvPicPr>
          <p:cNvPr id="371" name="Google Shape;371;p37"/>
          <p:cNvPicPr preferRelativeResize="0"/>
          <p:nvPr/>
        </p:nvPicPr>
        <p:blipFill>
          <a:blip r:embed="rId4">
            <a:alphaModFix/>
          </a:blip>
          <a:stretch>
            <a:fillRect/>
          </a:stretch>
        </p:blipFill>
        <p:spPr>
          <a:xfrm>
            <a:off x="799800" y="3270850"/>
            <a:ext cx="2306650" cy="1412825"/>
          </a:xfrm>
          <a:prstGeom prst="rect">
            <a:avLst/>
          </a:prstGeom>
          <a:noFill/>
          <a:ln>
            <a:noFill/>
          </a:ln>
        </p:spPr>
      </p:pic>
      <p:sp>
        <p:nvSpPr>
          <p:cNvPr id="372" name="Google Shape;372;p37"/>
          <p:cNvSpPr txBox="1"/>
          <p:nvPr/>
        </p:nvSpPr>
        <p:spPr>
          <a:xfrm>
            <a:off x="653252" y="4620250"/>
            <a:ext cx="26640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from-jan-2015-to-dec-2016.csv</a:t>
            </a:r>
            <a:endParaRPr>
              <a:solidFill>
                <a:schemeClr val="lt1"/>
              </a:solidFill>
            </a:endParaRPr>
          </a:p>
        </p:txBody>
      </p:sp>
      <p:sp>
        <p:nvSpPr>
          <p:cNvPr id="373" name="Google Shape;373;p37"/>
          <p:cNvSpPr txBox="1"/>
          <p:nvPr/>
        </p:nvSpPr>
        <p:spPr>
          <a:xfrm>
            <a:off x="6355750" y="3974175"/>
            <a:ext cx="2736300" cy="82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from-jan-2015-onwards.csv</a:t>
            </a:r>
            <a:endParaRPr>
              <a:solidFill>
                <a:schemeClr val="lt1"/>
              </a:solidFill>
              <a:latin typeface="Lato"/>
              <a:ea typeface="Lato"/>
              <a:cs typeface="Lato"/>
              <a:sym typeface="Lato"/>
            </a:endParaRPr>
          </a:p>
        </p:txBody>
      </p:sp>
      <p:sp>
        <p:nvSpPr>
          <p:cNvPr id="374" name="Google Shape;374;p37"/>
          <p:cNvSpPr txBox="1"/>
          <p:nvPr/>
        </p:nvSpPr>
        <p:spPr>
          <a:xfrm>
            <a:off x="1590700" y="1057825"/>
            <a:ext cx="1082700" cy="33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BEFORE</a:t>
            </a:r>
            <a:endParaRPr>
              <a:solidFill>
                <a:schemeClr val="lt1"/>
              </a:solidFill>
              <a:latin typeface="Lato"/>
              <a:ea typeface="Lato"/>
              <a:cs typeface="Lato"/>
              <a:sym typeface="Lato"/>
            </a:endParaRPr>
          </a:p>
        </p:txBody>
      </p:sp>
      <p:sp>
        <p:nvSpPr>
          <p:cNvPr id="375" name="Google Shape;375;p37"/>
          <p:cNvSpPr txBox="1"/>
          <p:nvPr/>
        </p:nvSpPr>
        <p:spPr>
          <a:xfrm>
            <a:off x="6133900" y="1712850"/>
            <a:ext cx="28293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Lato"/>
                <a:ea typeface="Lato"/>
                <a:cs typeface="Lato"/>
                <a:sym typeface="Lato"/>
              </a:rPr>
              <a:t>AFTER</a:t>
            </a:r>
            <a:endParaRPr>
              <a:solidFill>
                <a:schemeClr val="lt1"/>
              </a:solidFill>
              <a:latin typeface="Lato"/>
              <a:ea typeface="Lato"/>
              <a:cs typeface="Lato"/>
              <a:sym typeface="Lato"/>
            </a:endParaRPr>
          </a:p>
        </p:txBody>
      </p:sp>
      <p:pic>
        <p:nvPicPr>
          <p:cNvPr id="376" name="Google Shape;376;p37"/>
          <p:cNvPicPr preferRelativeResize="0"/>
          <p:nvPr/>
        </p:nvPicPr>
        <p:blipFill>
          <a:blip r:embed="rId5">
            <a:alphaModFix/>
          </a:blip>
          <a:stretch>
            <a:fillRect/>
          </a:stretch>
        </p:blipFill>
        <p:spPr>
          <a:xfrm>
            <a:off x="6120638" y="2241512"/>
            <a:ext cx="2855813" cy="1732650"/>
          </a:xfrm>
          <a:prstGeom prst="rect">
            <a:avLst/>
          </a:prstGeom>
          <a:noFill/>
          <a:ln>
            <a:noFill/>
          </a:ln>
        </p:spPr>
      </p:pic>
      <p:cxnSp>
        <p:nvCxnSpPr>
          <p:cNvPr id="377" name="Google Shape;377;p37"/>
          <p:cNvCxnSpPr/>
          <p:nvPr/>
        </p:nvCxnSpPr>
        <p:spPr>
          <a:xfrm flipH="1" rot="10800000">
            <a:off x="3317250" y="3106925"/>
            <a:ext cx="2623500" cy="1800"/>
          </a:xfrm>
          <a:prstGeom prst="straightConnector1">
            <a:avLst/>
          </a:prstGeom>
          <a:noFill/>
          <a:ln cap="flat" cmpd="sng" w="9525">
            <a:solidFill>
              <a:schemeClr val="dk2"/>
            </a:solidFill>
            <a:prstDash val="solid"/>
            <a:round/>
            <a:headEnd len="med" w="med" type="none"/>
            <a:tailEnd len="med" w="med" type="triangle"/>
          </a:ln>
        </p:spPr>
      </p:cxnSp>
      <p:sp>
        <p:nvSpPr>
          <p:cNvPr id="378" name="Google Shape;378;p37"/>
          <p:cNvSpPr txBox="1"/>
          <p:nvPr/>
        </p:nvSpPr>
        <p:spPr>
          <a:xfrm>
            <a:off x="3261463" y="2194625"/>
            <a:ext cx="2736300" cy="91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300">
                <a:solidFill>
                  <a:srgbClr val="FFFFFF"/>
                </a:solidFill>
                <a:latin typeface="Lato"/>
                <a:ea typeface="Lato"/>
                <a:cs typeface="Lato"/>
                <a:sym typeface="Lato"/>
              </a:rPr>
              <a:t>Applied “Years + months/12” formula to convert it into a numerical variable in terms of year</a:t>
            </a:r>
            <a:endParaRPr sz="1300">
              <a:solidFill>
                <a:srgbClr val="FFFFFF"/>
              </a:solidFill>
              <a:latin typeface="Lato"/>
              <a:ea typeface="Lato"/>
              <a:cs typeface="Lato"/>
              <a:sym typeface="Lato"/>
            </a:endParaRPr>
          </a:p>
        </p:txBody>
      </p:sp>
      <p:sp>
        <p:nvSpPr>
          <p:cNvPr id="379" name="Google Shape;379;p37"/>
          <p:cNvSpPr txBox="1"/>
          <p:nvPr/>
        </p:nvSpPr>
        <p:spPr>
          <a:xfrm>
            <a:off x="2570250" y="4831625"/>
            <a:ext cx="4188600" cy="25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28:  </a:t>
            </a:r>
            <a:r>
              <a:rPr lang="en-GB" sz="1000">
                <a:solidFill>
                  <a:srgbClr val="FFFF00"/>
                </a:solidFill>
                <a:latin typeface="Lato"/>
                <a:ea typeface="Lato"/>
                <a:cs typeface="Lato"/>
                <a:sym typeface="Lato"/>
              </a:rPr>
              <a:t>Data from before to after</a:t>
            </a:r>
            <a:r>
              <a:rPr lang="en-GB" sz="1000">
                <a:solidFill>
                  <a:srgbClr val="FFFF00"/>
                </a:solidFill>
                <a:latin typeface="Lato"/>
                <a:ea typeface="Lato"/>
                <a:cs typeface="Lato"/>
                <a:sym typeface="Lato"/>
              </a:rPr>
              <a:t> conversion of  remaining lease</a:t>
            </a:r>
            <a:endParaRPr sz="1000">
              <a:solidFill>
                <a:srgbClr val="FFFF00"/>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Pre-processing</a:t>
            </a:r>
            <a:endParaRPr/>
          </a:p>
        </p:txBody>
      </p:sp>
      <p:sp>
        <p:nvSpPr>
          <p:cNvPr id="385" name="Google Shape;385;p38"/>
          <p:cNvSpPr txBox="1"/>
          <p:nvPr/>
        </p:nvSpPr>
        <p:spPr>
          <a:xfrm>
            <a:off x="750538" y="4241938"/>
            <a:ext cx="23754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from-jan-2015-onward.csv</a:t>
            </a:r>
            <a:endParaRPr>
              <a:solidFill>
                <a:schemeClr val="lt1"/>
              </a:solidFill>
            </a:endParaRPr>
          </a:p>
        </p:txBody>
      </p:sp>
      <p:sp>
        <p:nvSpPr>
          <p:cNvPr id="386" name="Google Shape;386;p38"/>
          <p:cNvSpPr txBox="1"/>
          <p:nvPr/>
        </p:nvSpPr>
        <p:spPr>
          <a:xfrm>
            <a:off x="1349225" y="1106963"/>
            <a:ext cx="10827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Lato"/>
                <a:ea typeface="Lato"/>
                <a:cs typeface="Lato"/>
                <a:sym typeface="Lato"/>
              </a:rPr>
              <a:t>BEFORE</a:t>
            </a:r>
            <a:endParaRPr>
              <a:solidFill>
                <a:schemeClr val="lt1"/>
              </a:solidFill>
              <a:latin typeface="Lato"/>
              <a:ea typeface="Lato"/>
              <a:cs typeface="Lato"/>
              <a:sym typeface="Lato"/>
            </a:endParaRPr>
          </a:p>
        </p:txBody>
      </p:sp>
      <p:sp>
        <p:nvSpPr>
          <p:cNvPr id="387" name="Google Shape;387;p38"/>
          <p:cNvSpPr txBox="1"/>
          <p:nvPr/>
        </p:nvSpPr>
        <p:spPr>
          <a:xfrm>
            <a:off x="7010600" y="1106975"/>
            <a:ext cx="10827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Lato"/>
                <a:ea typeface="Lato"/>
                <a:cs typeface="Lato"/>
                <a:sym typeface="Lato"/>
              </a:rPr>
              <a:t>AFTER</a:t>
            </a:r>
            <a:endParaRPr>
              <a:solidFill>
                <a:schemeClr val="lt1"/>
              </a:solidFill>
              <a:latin typeface="Lato"/>
              <a:ea typeface="Lato"/>
              <a:cs typeface="Lato"/>
              <a:sym typeface="Lato"/>
            </a:endParaRPr>
          </a:p>
        </p:txBody>
      </p:sp>
      <p:pic>
        <p:nvPicPr>
          <p:cNvPr id="388" name="Google Shape;388;p38"/>
          <p:cNvPicPr preferRelativeResize="0"/>
          <p:nvPr/>
        </p:nvPicPr>
        <p:blipFill>
          <a:blip r:embed="rId3">
            <a:alphaModFix/>
          </a:blip>
          <a:stretch>
            <a:fillRect/>
          </a:stretch>
        </p:blipFill>
        <p:spPr>
          <a:xfrm>
            <a:off x="1261913" y="1527313"/>
            <a:ext cx="1257300" cy="2714625"/>
          </a:xfrm>
          <a:prstGeom prst="rect">
            <a:avLst/>
          </a:prstGeom>
          <a:noFill/>
          <a:ln>
            <a:noFill/>
          </a:ln>
        </p:spPr>
      </p:pic>
      <p:pic>
        <p:nvPicPr>
          <p:cNvPr id="389" name="Google Shape;389;p38"/>
          <p:cNvPicPr preferRelativeResize="0"/>
          <p:nvPr/>
        </p:nvPicPr>
        <p:blipFill>
          <a:blip r:embed="rId4">
            <a:alphaModFix/>
          </a:blip>
          <a:stretch>
            <a:fillRect/>
          </a:stretch>
        </p:blipFill>
        <p:spPr>
          <a:xfrm>
            <a:off x="6967012" y="1475613"/>
            <a:ext cx="1230325" cy="2724150"/>
          </a:xfrm>
          <a:prstGeom prst="rect">
            <a:avLst/>
          </a:prstGeom>
          <a:noFill/>
          <a:ln>
            <a:noFill/>
          </a:ln>
        </p:spPr>
      </p:pic>
      <p:sp>
        <p:nvSpPr>
          <p:cNvPr id="390" name="Google Shape;390;p38"/>
          <p:cNvSpPr txBox="1"/>
          <p:nvPr/>
        </p:nvSpPr>
        <p:spPr>
          <a:xfrm>
            <a:off x="6445650" y="4199775"/>
            <a:ext cx="23754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from-jan-2015-onward.csv</a:t>
            </a:r>
            <a:endParaRPr>
              <a:solidFill>
                <a:schemeClr val="lt1"/>
              </a:solidFill>
            </a:endParaRPr>
          </a:p>
        </p:txBody>
      </p:sp>
      <p:cxnSp>
        <p:nvCxnSpPr>
          <p:cNvPr id="391" name="Google Shape;391;p38"/>
          <p:cNvCxnSpPr/>
          <p:nvPr/>
        </p:nvCxnSpPr>
        <p:spPr>
          <a:xfrm flipH="1" rot="10800000">
            <a:off x="2975850" y="2701525"/>
            <a:ext cx="3192300" cy="6300"/>
          </a:xfrm>
          <a:prstGeom prst="straightConnector1">
            <a:avLst/>
          </a:prstGeom>
          <a:noFill/>
          <a:ln cap="flat" cmpd="sng" w="9525">
            <a:solidFill>
              <a:schemeClr val="dk2"/>
            </a:solidFill>
            <a:prstDash val="solid"/>
            <a:round/>
            <a:headEnd len="med" w="med" type="none"/>
            <a:tailEnd len="med" w="med" type="triangle"/>
          </a:ln>
        </p:spPr>
      </p:cxnSp>
      <p:sp>
        <p:nvSpPr>
          <p:cNvPr id="392" name="Google Shape;392;p38"/>
          <p:cNvSpPr txBox="1"/>
          <p:nvPr/>
        </p:nvSpPr>
        <p:spPr>
          <a:xfrm>
            <a:off x="3157950" y="2071450"/>
            <a:ext cx="28281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Lato"/>
                <a:ea typeface="Lato"/>
                <a:cs typeface="Lato"/>
                <a:sym typeface="Lato"/>
              </a:rPr>
              <a:t>Convert categorical to numerical (label encoding)</a:t>
            </a:r>
            <a:endParaRPr>
              <a:solidFill>
                <a:srgbClr val="FFFFFF"/>
              </a:solidFill>
              <a:latin typeface="Lato"/>
              <a:ea typeface="Lato"/>
              <a:cs typeface="Lato"/>
              <a:sym typeface="Lato"/>
            </a:endParaRPr>
          </a:p>
        </p:txBody>
      </p:sp>
      <p:sp>
        <p:nvSpPr>
          <p:cNvPr id="393" name="Google Shape;393;p38"/>
          <p:cNvSpPr txBox="1"/>
          <p:nvPr/>
        </p:nvSpPr>
        <p:spPr>
          <a:xfrm>
            <a:off x="2519225" y="4705250"/>
            <a:ext cx="4188600" cy="25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29:  </a:t>
            </a:r>
            <a:r>
              <a:rPr lang="en-GB" sz="1000">
                <a:solidFill>
                  <a:srgbClr val="FFFF00"/>
                </a:solidFill>
                <a:latin typeface="Lato"/>
                <a:ea typeface="Lato"/>
                <a:cs typeface="Lato"/>
                <a:sym typeface="Lato"/>
              </a:rPr>
              <a:t>Data from before to after</a:t>
            </a:r>
            <a:r>
              <a:rPr lang="en-GB" sz="1000">
                <a:solidFill>
                  <a:srgbClr val="FFFF00"/>
                </a:solidFill>
                <a:latin typeface="Lato"/>
                <a:ea typeface="Lato"/>
                <a:cs typeface="Lato"/>
                <a:sym typeface="Lato"/>
              </a:rPr>
              <a:t> conversion of  storey range</a:t>
            </a:r>
            <a:endParaRPr sz="1000">
              <a:solidFill>
                <a:srgbClr val="FFFF00"/>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39"/>
          <p:cNvSpPr txBox="1"/>
          <p:nvPr>
            <p:ph type="title"/>
          </p:nvPr>
        </p:nvSpPr>
        <p:spPr>
          <a:xfrm>
            <a:off x="1297500" y="3855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Pre-processing</a:t>
            </a:r>
            <a:endParaRPr/>
          </a:p>
        </p:txBody>
      </p:sp>
      <p:sp>
        <p:nvSpPr>
          <p:cNvPr id="399" name="Google Shape;399;p39"/>
          <p:cNvSpPr txBox="1"/>
          <p:nvPr/>
        </p:nvSpPr>
        <p:spPr>
          <a:xfrm>
            <a:off x="574350" y="4645600"/>
            <a:ext cx="7565700" cy="44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30: Histogram of resale_price before and after log transformation</a:t>
            </a:r>
            <a:endParaRPr sz="1000">
              <a:solidFill>
                <a:srgbClr val="FFFF00"/>
              </a:solidFill>
              <a:latin typeface="Lato"/>
              <a:ea typeface="Lato"/>
              <a:cs typeface="Lato"/>
              <a:sym typeface="Lato"/>
            </a:endParaRPr>
          </a:p>
        </p:txBody>
      </p:sp>
      <p:pic>
        <p:nvPicPr>
          <p:cNvPr id="400" name="Google Shape;400;p39"/>
          <p:cNvPicPr preferRelativeResize="0"/>
          <p:nvPr/>
        </p:nvPicPr>
        <p:blipFill>
          <a:blip r:embed="rId3">
            <a:alphaModFix/>
          </a:blip>
          <a:stretch>
            <a:fillRect/>
          </a:stretch>
        </p:blipFill>
        <p:spPr>
          <a:xfrm>
            <a:off x="5490850" y="1561663"/>
            <a:ext cx="2649175" cy="1887175"/>
          </a:xfrm>
          <a:prstGeom prst="rect">
            <a:avLst/>
          </a:prstGeom>
          <a:noFill/>
          <a:ln>
            <a:noFill/>
          </a:ln>
        </p:spPr>
      </p:pic>
      <p:pic>
        <p:nvPicPr>
          <p:cNvPr id="401" name="Google Shape;401;p39"/>
          <p:cNvPicPr preferRelativeResize="0"/>
          <p:nvPr/>
        </p:nvPicPr>
        <p:blipFill>
          <a:blip r:embed="rId4">
            <a:alphaModFix/>
          </a:blip>
          <a:stretch>
            <a:fillRect/>
          </a:stretch>
        </p:blipFill>
        <p:spPr>
          <a:xfrm>
            <a:off x="574375" y="1561675"/>
            <a:ext cx="2649175" cy="1887150"/>
          </a:xfrm>
          <a:prstGeom prst="rect">
            <a:avLst/>
          </a:prstGeom>
          <a:noFill/>
          <a:ln>
            <a:noFill/>
          </a:ln>
        </p:spPr>
      </p:pic>
      <p:cxnSp>
        <p:nvCxnSpPr>
          <p:cNvPr id="402" name="Google Shape;402;p39"/>
          <p:cNvCxnSpPr/>
          <p:nvPr/>
        </p:nvCxnSpPr>
        <p:spPr>
          <a:xfrm>
            <a:off x="3291850" y="2695900"/>
            <a:ext cx="2064300" cy="6900"/>
          </a:xfrm>
          <a:prstGeom prst="straightConnector1">
            <a:avLst/>
          </a:prstGeom>
          <a:noFill/>
          <a:ln cap="flat" cmpd="sng" w="9525">
            <a:solidFill>
              <a:schemeClr val="dk2"/>
            </a:solidFill>
            <a:prstDash val="solid"/>
            <a:round/>
            <a:headEnd len="med" w="med" type="none"/>
            <a:tailEnd len="med" w="med" type="triangle"/>
          </a:ln>
        </p:spPr>
      </p:cxnSp>
      <p:sp>
        <p:nvSpPr>
          <p:cNvPr id="403" name="Google Shape;403;p39"/>
          <p:cNvSpPr txBox="1"/>
          <p:nvPr/>
        </p:nvSpPr>
        <p:spPr>
          <a:xfrm>
            <a:off x="2959300" y="2357200"/>
            <a:ext cx="28281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Lato"/>
                <a:ea typeface="Lato"/>
                <a:cs typeface="Lato"/>
                <a:sym typeface="Lato"/>
              </a:rPr>
              <a:t>Log transformation</a:t>
            </a:r>
            <a:endParaRPr>
              <a:solidFill>
                <a:srgbClr val="FFFFFF"/>
              </a:solidFill>
              <a:latin typeface="Lato"/>
              <a:ea typeface="Lato"/>
              <a:cs typeface="Lato"/>
              <a:sym typeface="Lato"/>
            </a:endParaRPr>
          </a:p>
        </p:txBody>
      </p:sp>
      <p:sp>
        <p:nvSpPr>
          <p:cNvPr id="404" name="Google Shape;404;p39"/>
          <p:cNvSpPr txBox="1"/>
          <p:nvPr/>
        </p:nvSpPr>
        <p:spPr>
          <a:xfrm>
            <a:off x="574350" y="1225675"/>
            <a:ext cx="26493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Lato"/>
                <a:ea typeface="Lato"/>
                <a:cs typeface="Lato"/>
                <a:sym typeface="Lato"/>
              </a:rPr>
              <a:t>BEFORE</a:t>
            </a:r>
            <a:endParaRPr>
              <a:solidFill>
                <a:schemeClr val="lt1"/>
              </a:solidFill>
              <a:latin typeface="Lato"/>
              <a:ea typeface="Lato"/>
              <a:cs typeface="Lato"/>
              <a:sym typeface="Lato"/>
            </a:endParaRPr>
          </a:p>
        </p:txBody>
      </p:sp>
      <p:sp>
        <p:nvSpPr>
          <p:cNvPr id="405" name="Google Shape;405;p39"/>
          <p:cNvSpPr txBox="1"/>
          <p:nvPr/>
        </p:nvSpPr>
        <p:spPr>
          <a:xfrm>
            <a:off x="5490788" y="1225675"/>
            <a:ext cx="26493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Lato"/>
                <a:ea typeface="Lato"/>
                <a:cs typeface="Lato"/>
                <a:sym typeface="Lato"/>
              </a:rPr>
              <a:t>AFTER</a:t>
            </a:r>
            <a:endParaRPr>
              <a:solidFill>
                <a:schemeClr val="lt1"/>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Pre-processing</a:t>
            </a:r>
            <a:endParaRPr/>
          </a:p>
        </p:txBody>
      </p:sp>
      <p:sp>
        <p:nvSpPr>
          <p:cNvPr id="411" name="Google Shape;411;p40"/>
          <p:cNvSpPr txBox="1"/>
          <p:nvPr/>
        </p:nvSpPr>
        <p:spPr>
          <a:xfrm>
            <a:off x="1100138" y="3787413"/>
            <a:ext cx="23754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from-jan-2015-onward.csv</a:t>
            </a:r>
            <a:endParaRPr>
              <a:solidFill>
                <a:schemeClr val="lt1"/>
              </a:solidFill>
            </a:endParaRPr>
          </a:p>
        </p:txBody>
      </p:sp>
      <p:sp>
        <p:nvSpPr>
          <p:cNvPr id="412" name="Google Shape;412;p40"/>
          <p:cNvSpPr txBox="1"/>
          <p:nvPr/>
        </p:nvSpPr>
        <p:spPr>
          <a:xfrm>
            <a:off x="1746500" y="1904263"/>
            <a:ext cx="10827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Lato"/>
                <a:ea typeface="Lato"/>
                <a:cs typeface="Lato"/>
                <a:sym typeface="Lato"/>
              </a:rPr>
              <a:t>BEFORE</a:t>
            </a:r>
            <a:endParaRPr>
              <a:solidFill>
                <a:schemeClr val="lt1"/>
              </a:solidFill>
              <a:latin typeface="Lato"/>
              <a:ea typeface="Lato"/>
              <a:cs typeface="Lato"/>
              <a:sym typeface="Lato"/>
            </a:endParaRPr>
          </a:p>
        </p:txBody>
      </p:sp>
      <p:sp>
        <p:nvSpPr>
          <p:cNvPr id="413" name="Google Shape;413;p40"/>
          <p:cNvSpPr txBox="1"/>
          <p:nvPr/>
        </p:nvSpPr>
        <p:spPr>
          <a:xfrm>
            <a:off x="6896550" y="1904275"/>
            <a:ext cx="10827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Lato"/>
                <a:ea typeface="Lato"/>
                <a:cs typeface="Lato"/>
                <a:sym typeface="Lato"/>
              </a:rPr>
              <a:t>AFTER</a:t>
            </a:r>
            <a:endParaRPr>
              <a:solidFill>
                <a:schemeClr val="lt1"/>
              </a:solidFill>
              <a:latin typeface="Lato"/>
              <a:ea typeface="Lato"/>
              <a:cs typeface="Lato"/>
              <a:sym typeface="Lato"/>
            </a:endParaRPr>
          </a:p>
        </p:txBody>
      </p:sp>
      <p:sp>
        <p:nvSpPr>
          <p:cNvPr id="414" name="Google Shape;414;p40"/>
          <p:cNvSpPr txBox="1"/>
          <p:nvPr/>
        </p:nvSpPr>
        <p:spPr>
          <a:xfrm>
            <a:off x="6250200" y="3787425"/>
            <a:ext cx="23754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from-jan-2015-onward.csv</a:t>
            </a:r>
            <a:endParaRPr>
              <a:solidFill>
                <a:schemeClr val="lt1"/>
              </a:solidFill>
            </a:endParaRPr>
          </a:p>
        </p:txBody>
      </p:sp>
      <p:cxnSp>
        <p:nvCxnSpPr>
          <p:cNvPr id="415" name="Google Shape;415;p40"/>
          <p:cNvCxnSpPr/>
          <p:nvPr/>
        </p:nvCxnSpPr>
        <p:spPr>
          <a:xfrm>
            <a:off x="3670575" y="2986450"/>
            <a:ext cx="2290200" cy="6000"/>
          </a:xfrm>
          <a:prstGeom prst="straightConnector1">
            <a:avLst/>
          </a:prstGeom>
          <a:noFill/>
          <a:ln cap="flat" cmpd="sng" w="9525">
            <a:solidFill>
              <a:schemeClr val="dk2"/>
            </a:solidFill>
            <a:prstDash val="solid"/>
            <a:round/>
            <a:headEnd len="med" w="med" type="none"/>
            <a:tailEnd len="med" w="med" type="triangle"/>
          </a:ln>
        </p:spPr>
      </p:cxnSp>
      <p:sp>
        <p:nvSpPr>
          <p:cNvPr id="416" name="Google Shape;416;p40"/>
          <p:cNvSpPr txBox="1"/>
          <p:nvPr/>
        </p:nvSpPr>
        <p:spPr>
          <a:xfrm>
            <a:off x="2564150" y="2372725"/>
            <a:ext cx="42546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Lato"/>
                <a:ea typeface="Lato"/>
                <a:cs typeface="Lato"/>
                <a:sym typeface="Lato"/>
              </a:rPr>
              <a:t>Scaling of data</a:t>
            </a:r>
            <a:endParaRPr>
              <a:solidFill>
                <a:srgbClr val="FFFFFF"/>
              </a:solidFill>
              <a:latin typeface="Lato"/>
              <a:ea typeface="Lato"/>
              <a:cs typeface="Lato"/>
              <a:sym typeface="Lato"/>
            </a:endParaRPr>
          </a:p>
          <a:p>
            <a:pPr indent="0" lvl="0" marL="0" rtl="0" algn="ctr">
              <a:spcBef>
                <a:spcPts val="0"/>
              </a:spcBef>
              <a:spcAft>
                <a:spcPts val="0"/>
              </a:spcAft>
              <a:buNone/>
            </a:pPr>
            <a:r>
              <a:rPr lang="en-GB">
                <a:solidFill>
                  <a:srgbClr val="FFFFFF"/>
                </a:solidFill>
                <a:latin typeface="Lato"/>
                <a:ea typeface="Lato"/>
                <a:cs typeface="Lato"/>
                <a:sym typeface="Lato"/>
              </a:rPr>
              <a:t>using StandardScalar()</a:t>
            </a:r>
            <a:endParaRPr>
              <a:solidFill>
                <a:srgbClr val="FFFFFF"/>
              </a:solidFill>
              <a:latin typeface="Lato"/>
              <a:ea typeface="Lato"/>
              <a:cs typeface="Lato"/>
              <a:sym typeface="Lato"/>
            </a:endParaRPr>
          </a:p>
        </p:txBody>
      </p:sp>
      <p:pic>
        <p:nvPicPr>
          <p:cNvPr id="417" name="Google Shape;417;p40"/>
          <p:cNvPicPr preferRelativeResize="0"/>
          <p:nvPr/>
        </p:nvPicPr>
        <p:blipFill>
          <a:blip r:embed="rId3">
            <a:alphaModFix/>
          </a:blip>
          <a:stretch>
            <a:fillRect/>
          </a:stretch>
        </p:blipFill>
        <p:spPr>
          <a:xfrm>
            <a:off x="1171338" y="2316463"/>
            <a:ext cx="2233025" cy="1470961"/>
          </a:xfrm>
          <a:prstGeom prst="rect">
            <a:avLst/>
          </a:prstGeom>
          <a:noFill/>
          <a:ln>
            <a:noFill/>
          </a:ln>
        </p:spPr>
      </p:pic>
      <p:pic>
        <p:nvPicPr>
          <p:cNvPr id="418" name="Google Shape;418;p40"/>
          <p:cNvPicPr preferRelativeResize="0"/>
          <p:nvPr/>
        </p:nvPicPr>
        <p:blipFill>
          <a:blip r:embed="rId4">
            <a:alphaModFix/>
          </a:blip>
          <a:stretch>
            <a:fillRect/>
          </a:stretch>
        </p:blipFill>
        <p:spPr>
          <a:xfrm>
            <a:off x="6227000" y="2316475"/>
            <a:ext cx="2304200" cy="1431425"/>
          </a:xfrm>
          <a:prstGeom prst="rect">
            <a:avLst/>
          </a:prstGeom>
          <a:noFill/>
          <a:ln>
            <a:noFill/>
          </a:ln>
        </p:spPr>
      </p:pic>
      <p:sp>
        <p:nvSpPr>
          <p:cNvPr id="419" name="Google Shape;419;p40"/>
          <p:cNvSpPr txBox="1"/>
          <p:nvPr/>
        </p:nvSpPr>
        <p:spPr>
          <a:xfrm>
            <a:off x="2607875" y="4557250"/>
            <a:ext cx="4781700" cy="25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31:  Data from before to after conversion of  latitude and longitude </a:t>
            </a:r>
            <a:endParaRPr sz="1000">
              <a:solidFill>
                <a:srgbClr val="FFFF00"/>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41"/>
          <p:cNvSpPr txBox="1"/>
          <p:nvPr>
            <p:ph type="title"/>
          </p:nvPr>
        </p:nvSpPr>
        <p:spPr>
          <a:xfrm>
            <a:off x="1265575" y="3895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Next Steps</a:t>
            </a:r>
            <a:endParaRPr/>
          </a:p>
        </p:txBody>
      </p:sp>
      <p:grpSp>
        <p:nvGrpSpPr>
          <p:cNvPr id="425" name="Google Shape;425;p41"/>
          <p:cNvGrpSpPr/>
          <p:nvPr/>
        </p:nvGrpSpPr>
        <p:grpSpPr>
          <a:xfrm>
            <a:off x="5632317" y="1506463"/>
            <a:ext cx="3305700" cy="3487513"/>
            <a:chOff x="5632317" y="1185313"/>
            <a:chExt cx="3305700" cy="3487513"/>
          </a:xfrm>
        </p:grpSpPr>
        <p:sp>
          <p:nvSpPr>
            <p:cNvPr id="426" name="Google Shape;426;p41"/>
            <p:cNvSpPr/>
            <p:nvPr/>
          </p:nvSpPr>
          <p:spPr>
            <a:xfrm>
              <a:off x="5632317" y="1185313"/>
              <a:ext cx="3305700" cy="669000"/>
            </a:xfrm>
            <a:prstGeom prst="chevron">
              <a:avLst>
                <a:gd fmla="val 50000" name="adj"/>
              </a:avLst>
            </a:prstGeom>
            <a:solidFill>
              <a:srgbClr val="3C78D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Roboto"/>
                  <a:ea typeface="Roboto"/>
                  <a:cs typeface="Roboto"/>
                  <a:sym typeface="Roboto"/>
                </a:rPr>
                <a:t>Evaluation of models</a:t>
              </a:r>
              <a:endParaRPr>
                <a:solidFill>
                  <a:srgbClr val="FFFFFF"/>
                </a:solidFill>
                <a:latin typeface="Roboto"/>
                <a:ea typeface="Roboto"/>
                <a:cs typeface="Roboto"/>
                <a:sym typeface="Roboto"/>
              </a:endParaRPr>
            </a:p>
          </p:txBody>
        </p:sp>
        <p:sp>
          <p:nvSpPr>
            <p:cNvPr id="427" name="Google Shape;427;p41"/>
            <p:cNvSpPr txBox="1"/>
            <p:nvPr/>
          </p:nvSpPr>
          <p:spPr>
            <a:xfrm>
              <a:off x="6167063" y="2057125"/>
              <a:ext cx="2236200" cy="26157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a:buChar char="●"/>
              </a:pPr>
              <a:r>
                <a:rPr lang="en-GB" sz="1200">
                  <a:solidFill>
                    <a:srgbClr val="FFFFFF"/>
                  </a:solidFill>
                  <a:latin typeface="Roboto"/>
                  <a:ea typeface="Roboto"/>
                  <a:cs typeface="Roboto"/>
                  <a:sym typeface="Roboto"/>
                </a:rPr>
                <a:t>Begin developing Machine Learning models</a:t>
              </a:r>
              <a:endParaRPr sz="1200">
                <a:solidFill>
                  <a:srgbClr val="FFFFFF"/>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FFFFFF"/>
                </a:solidFill>
                <a:latin typeface="Roboto"/>
                <a:ea typeface="Roboto"/>
                <a:cs typeface="Roboto"/>
                <a:sym typeface="Roboto"/>
              </a:endParaRPr>
            </a:p>
            <a:p>
              <a:pPr indent="-304800" lvl="0" marL="457200" rtl="0" algn="l">
                <a:lnSpc>
                  <a:spcPct val="115000"/>
                </a:lnSpc>
                <a:spcBef>
                  <a:spcPts val="0"/>
                </a:spcBef>
                <a:spcAft>
                  <a:spcPts val="0"/>
                </a:spcAft>
                <a:buClr>
                  <a:srgbClr val="FFFFFF"/>
                </a:buClr>
                <a:buSzPts val="1200"/>
                <a:buFont typeface="Roboto"/>
                <a:buChar char="●"/>
              </a:pPr>
              <a:r>
                <a:rPr lang="en-GB" sz="1200">
                  <a:solidFill>
                    <a:srgbClr val="FFFFFF"/>
                  </a:solidFill>
                  <a:latin typeface="Roboto"/>
                  <a:ea typeface="Roboto"/>
                  <a:cs typeface="Roboto"/>
                  <a:sym typeface="Roboto"/>
                </a:rPr>
                <a:t>Evaluate models</a:t>
              </a:r>
              <a:endParaRPr sz="1200">
                <a:solidFill>
                  <a:srgbClr val="FFFFFF"/>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FFFFFF"/>
                </a:solidFill>
                <a:latin typeface="Roboto"/>
                <a:ea typeface="Roboto"/>
                <a:cs typeface="Roboto"/>
                <a:sym typeface="Roboto"/>
              </a:endParaRPr>
            </a:p>
            <a:p>
              <a:pPr indent="-304800" lvl="0" marL="457200" rtl="0" algn="l">
                <a:lnSpc>
                  <a:spcPct val="115000"/>
                </a:lnSpc>
                <a:spcBef>
                  <a:spcPts val="0"/>
                </a:spcBef>
                <a:spcAft>
                  <a:spcPts val="0"/>
                </a:spcAft>
                <a:buClr>
                  <a:srgbClr val="FFFFFF"/>
                </a:buClr>
                <a:buSzPts val="1200"/>
                <a:buFont typeface="Roboto"/>
                <a:buChar char="●"/>
              </a:pPr>
              <a:r>
                <a:rPr lang="en-GB" sz="1200">
                  <a:solidFill>
                    <a:srgbClr val="FFFFFF"/>
                  </a:solidFill>
                  <a:latin typeface="Roboto"/>
                  <a:ea typeface="Roboto"/>
                  <a:cs typeface="Roboto"/>
                  <a:sym typeface="Roboto"/>
                </a:rPr>
                <a:t>Iterate through models to improve model prediction</a:t>
              </a:r>
              <a:endParaRPr sz="1200">
                <a:solidFill>
                  <a:srgbClr val="FFFFFF"/>
                </a:solidFill>
                <a:latin typeface="Roboto"/>
                <a:ea typeface="Roboto"/>
                <a:cs typeface="Roboto"/>
                <a:sym typeface="Roboto"/>
              </a:endParaRPr>
            </a:p>
          </p:txBody>
        </p:sp>
      </p:grpSp>
      <p:grpSp>
        <p:nvGrpSpPr>
          <p:cNvPr id="428" name="Google Shape;428;p41"/>
          <p:cNvGrpSpPr/>
          <p:nvPr/>
        </p:nvGrpSpPr>
        <p:grpSpPr>
          <a:xfrm>
            <a:off x="0" y="1511139"/>
            <a:ext cx="3546900" cy="3366586"/>
            <a:chOff x="0" y="1189989"/>
            <a:chExt cx="3546900" cy="3366586"/>
          </a:xfrm>
        </p:grpSpPr>
        <p:sp>
          <p:nvSpPr>
            <p:cNvPr id="429" name="Google Shape;429;p41"/>
            <p:cNvSpPr/>
            <p:nvPr/>
          </p:nvSpPr>
          <p:spPr>
            <a:xfrm>
              <a:off x="0" y="1189989"/>
              <a:ext cx="3546900" cy="669000"/>
            </a:xfrm>
            <a:prstGeom prst="homePlate">
              <a:avLst>
                <a:gd fmla="val 50000" name="adj"/>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Roboto"/>
                  <a:ea typeface="Roboto"/>
                  <a:cs typeface="Roboto"/>
                  <a:sym typeface="Roboto"/>
                </a:rPr>
                <a:t>Get latitude and longitude</a:t>
              </a:r>
              <a:endParaRPr>
                <a:solidFill>
                  <a:srgbClr val="FFFFFF"/>
                </a:solidFill>
                <a:latin typeface="Roboto"/>
                <a:ea typeface="Roboto"/>
                <a:cs typeface="Roboto"/>
                <a:sym typeface="Roboto"/>
              </a:endParaRPr>
            </a:p>
            <a:p>
              <a:pPr indent="0" lvl="0" marL="0" rtl="0" algn="ctr">
                <a:spcBef>
                  <a:spcPts val="0"/>
                </a:spcBef>
                <a:spcAft>
                  <a:spcPts val="0"/>
                </a:spcAft>
                <a:buNone/>
              </a:pPr>
              <a:r>
                <a:rPr lang="en-GB">
                  <a:solidFill>
                    <a:srgbClr val="FFFFFF"/>
                  </a:solidFill>
                  <a:latin typeface="Roboto"/>
                  <a:ea typeface="Roboto"/>
                  <a:cs typeface="Roboto"/>
                  <a:sym typeface="Roboto"/>
                </a:rPr>
                <a:t>of nearby amenities</a:t>
              </a:r>
              <a:endParaRPr>
                <a:solidFill>
                  <a:srgbClr val="FFFFFF"/>
                </a:solidFill>
                <a:latin typeface="Roboto"/>
                <a:ea typeface="Roboto"/>
                <a:cs typeface="Roboto"/>
                <a:sym typeface="Roboto"/>
              </a:endParaRPr>
            </a:p>
          </p:txBody>
        </p:sp>
        <p:sp>
          <p:nvSpPr>
            <p:cNvPr id="430" name="Google Shape;430;p41"/>
            <p:cNvSpPr txBox="1"/>
            <p:nvPr/>
          </p:nvSpPr>
          <p:spPr>
            <a:xfrm>
              <a:off x="456036" y="1940875"/>
              <a:ext cx="2236200" cy="26157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a:buChar char="●"/>
              </a:pPr>
              <a:r>
                <a:rPr lang="en-GB" sz="1200">
                  <a:solidFill>
                    <a:srgbClr val="FFFFFF"/>
                  </a:solidFill>
                  <a:latin typeface="Roboto"/>
                  <a:ea typeface="Roboto"/>
                  <a:cs typeface="Roboto"/>
                  <a:sym typeface="Roboto"/>
                </a:rPr>
                <a:t>Get list of nearby amenities (malls, schools etc)</a:t>
              </a:r>
              <a:endParaRPr sz="1200">
                <a:solidFill>
                  <a:srgbClr val="FFFFFF"/>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FFFFFF"/>
                </a:solidFill>
                <a:latin typeface="Roboto"/>
                <a:ea typeface="Roboto"/>
                <a:cs typeface="Roboto"/>
                <a:sym typeface="Roboto"/>
              </a:endParaRPr>
            </a:p>
            <a:p>
              <a:pPr indent="-304800" lvl="0" marL="457200" rtl="0" algn="l">
                <a:lnSpc>
                  <a:spcPct val="115000"/>
                </a:lnSpc>
                <a:spcBef>
                  <a:spcPts val="0"/>
                </a:spcBef>
                <a:spcAft>
                  <a:spcPts val="0"/>
                </a:spcAft>
                <a:buClr>
                  <a:srgbClr val="FFFFFF"/>
                </a:buClr>
                <a:buSzPts val="1200"/>
                <a:buFont typeface="Roboto"/>
                <a:buChar char="●"/>
              </a:pPr>
              <a:r>
                <a:rPr lang="en-GB" sz="1200">
                  <a:solidFill>
                    <a:srgbClr val="FFFFFF"/>
                  </a:solidFill>
                  <a:latin typeface="Roboto"/>
                  <a:ea typeface="Roboto"/>
                  <a:cs typeface="Roboto"/>
                  <a:sym typeface="Roboto"/>
                </a:rPr>
                <a:t>Use OneMap API to get latitude and longitude of these amenities</a:t>
              </a:r>
              <a:endParaRPr sz="1200">
                <a:solidFill>
                  <a:srgbClr val="FFFFFF"/>
                </a:solidFill>
                <a:latin typeface="Roboto"/>
                <a:ea typeface="Roboto"/>
                <a:cs typeface="Roboto"/>
                <a:sym typeface="Roboto"/>
              </a:endParaRPr>
            </a:p>
          </p:txBody>
        </p:sp>
      </p:grpSp>
      <p:grpSp>
        <p:nvGrpSpPr>
          <p:cNvPr id="431" name="Google Shape;431;p41"/>
          <p:cNvGrpSpPr/>
          <p:nvPr/>
        </p:nvGrpSpPr>
        <p:grpSpPr>
          <a:xfrm>
            <a:off x="2944204" y="1510925"/>
            <a:ext cx="3305700" cy="3483050"/>
            <a:chOff x="2944204" y="1189775"/>
            <a:chExt cx="3305700" cy="3483050"/>
          </a:xfrm>
        </p:grpSpPr>
        <p:sp>
          <p:nvSpPr>
            <p:cNvPr id="432" name="Google Shape;432;p41"/>
            <p:cNvSpPr/>
            <p:nvPr/>
          </p:nvSpPr>
          <p:spPr>
            <a:xfrm>
              <a:off x="2944204" y="1189775"/>
              <a:ext cx="3305700" cy="669000"/>
            </a:xfrm>
            <a:prstGeom prst="chevron">
              <a:avLst>
                <a:gd fmla="val 50000" name="adj"/>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Roboto"/>
                  <a:ea typeface="Roboto"/>
                  <a:cs typeface="Roboto"/>
                  <a:sym typeface="Roboto"/>
                </a:rPr>
                <a:t>Calculate distance from amenities</a:t>
              </a:r>
              <a:endParaRPr>
                <a:solidFill>
                  <a:srgbClr val="FFFFFF"/>
                </a:solidFill>
                <a:latin typeface="Roboto"/>
                <a:ea typeface="Roboto"/>
                <a:cs typeface="Roboto"/>
                <a:sym typeface="Roboto"/>
              </a:endParaRPr>
            </a:p>
          </p:txBody>
        </p:sp>
        <p:sp>
          <p:nvSpPr>
            <p:cNvPr id="433" name="Google Shape;433;p41"/>
            <p:cNvSpPr txBox="1"/>
            <p:nvPr/>
          </p:nvSpPr>
          <p:spPr>
            <a:xfrm>
              <a:off x="3478949" y="2057125"/>
              <a:ext cx="2236200" cy="26157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lt1"/>
                </a:buClr>
                <a:buSzPts val="1200"/>
                <a:buFont typeface="Roboto"/>
                <a:buChar char="●"/>
              </a:pPr>
              <a:r>
                <a:rPr lang="en-GB" sz="1200">
                  <a:solidFill>
                    <a:schemeClr val="lt1"/>
                  </a:solidFill>
                  <a:latin typeface="Roboto"/>
                  <a:ea typeface="Roboto"/>
                  <a:cs typeface="Roboto"/>
                  <a:sym typeface="Roboto"/>
                </a:rPr>
                <a:t>Map distance of various amenities to individual resale flats</a:t>
              </a:r>
              <a:endParaRPr sz="1200">
                <a:solidFill>
                  <a:schemeClr val="lt1"/>
                </a:solidFill>
                <a:latin typeface="Roboto"/>
                <a:ea typeface="Roboto"/>
                <a:cs typeface="Roboto"/>
                <a:sym typeface="Roboto"/>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a:t>
            </a:r>
            <a:endParaRPr/>
          </a:p>
        </p:txBody>
      </p:sp>
      <p:sp>
        <p:nvSpPr>
          <p:cNvPr id="150" name="Google Shape;150;p15"/>
          <p:cNvSpPr txBox="1"/>
          <p:nvPr>
            <p:ph idx="1" type="body"/>
          </p:nvPr>
        </p:nvSpPr>
        <p:spPr>
          <a:xfrm>
            <a:off x="1297500" y="1550075"/>
            <a:ext cx="7303200" cy="157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latin typeface="Montserrat"/>
                <a:ea typeface="Montserrat"/>
                <a:cs typeface="Montserrat"/>
                <a:sym typeface="Montserrat"/>
              </a:rPr>
              <a:t>As 80% of Singaporeans stay in HDB flats [2], u</a:t>
            </a:r>
            <a:r>
              <a:rPr lang="en-GB" sz="1600">
                <a:latin typeface="Montserrat"/>
                <a:ea typeface="Montserrat"/>
                <a:cs typeface="Montserrat"/>
                <a:sym typeface="Montserrat"/>
              </a:rPr>
              <a:t>sing data mining techniques, we aim to find out what are the </a:t>
            </a:r>
            <a:r>
              <a:rPr b="1" lang="en-GB" sz="1600">
                <a:latin typeface="Montserrat"/>
                <a:ea typeface="Montserrat"/>
                <a:cs typeface="Montserrat"/>
                <a:sym typeface="Montserrat"/>
              </a:rPr>
              <a:t>key features</a:t>
            </a:r>
            <a:r>
              <a:rPr lang="en-GB" sz="1600">
                <a:latin typeface="Montserrat"/>
                <a:ea typeface="Montserrat"/>
                <a:cs typeface="Montserrat"/>
                <a:sym typeface="Montserrat"/>
              </a:rPr>
              <a:t> affecting HDB resale prices and use them to </a:t>
            </a:r>
            <a:r>
              <a:rPr b="1" lang="en-GB" sz="1600">
                <a:latin typeface="Montserrat"/>
                <a:ea typeface="Montserrat"/>
                <a:cs typeface="Montserrat"/>
                <a:sym typeface="Montserrat"/>
              </a:rPr>
              <a:t>predict HDB resale prices</a:t>
            </a:r>
            <a:r>
              <a:rPr lang="en-GB" sz="1600">
                <a:latin typeface="Montserrat"/>
                <a:ea typeface="Montserrat"/>
                <a:cs typeface="Montserrat"/>
                <a:sym typeface="Montserrat"/>
              </a:rPr>
              <a:t> with machine learning models.</a:t>
            </a:r>
            <a:endParaRPr sz="1600">
              <a:latin typeface="Montserrat"/>
              <a:ea typeface="Montserrat"/>
              <a:cs typeface="Montserrat"/>
              <a:sym typeface="Montserrat"/>
            </a:endParaRPr>
          </a:p>
          <a:p>
            <a:pPr indent="0" lvl="0" marL="0" rtl="0" algn="l">
              <a:spcBef>
                <a:spcPts val="1600"/>
              </a:spcBef>
              <a:spcAft>
                <a:spcPts val="0"/>
              </a:spcAft>
              <a:buNone/>
            </a:pPr>
            <a:r>
              <a:rPr lang="en-GB" sz="1600">
                <a:latin typeface="Montserrat"/>
                <a:ea typeface="Montserrat"/>
                <a:cs typeface="Montserrat"/>
                <a:sym typeface="Montserrat"/>
              </a:rPr>
              <a:t>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37" name="Shape 437"/>
        <p:cNvGrpSpPr/>
        <p:nvPr/>
      </p:nvGrpSpPr>
      <p:grpSpPr>
        <a:xfrm>
          <a:off x="0" y="0"/>
          <a:ext cx="0" cy="0"/>
          <a:chOff x="0" y="0"/>
          <a:chExt cx="0" cy="0"/>
        </a:xfrm>
      </p:grpSpPr>
      <p:sp>
        <p:nvSpPr>
          <p:cNvPr id="438" name="Google Shape;438;p42"/>
          <p:cNvSpPr txBox="1"/>
          <p:nvPr>
            <p:ph type="title"/>
          </p:nvPr>
        </p:nvSpPr>
        <p:spPr>
          <a:xfrm>
            <a:off x="1297500" y="393750"/>
            <a:ext cx="7038900" cy="121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Preliminary results &amp; evaluation ( preliminary results and idea on how to perform project)</a:t>
            </a:r>
            <a:endParaRPr/>
          </a:p>
        </p:txBody>
      </p:sp>
      <p:sp>
        <p:nvSpPr>
          <p:cNvPr id="439" name="Google Shape;439;p42"/>
          <p:cNvSpPr txBox="1"/>
          <p:nvPr>
            <p:ph idx="1" type="body"/>
          </p:nvPr>
        </p:nvSpPr>
        <p:spPr>
          <a:xfrm>
            <a:off x="1297500" y="1369800"/>
            <a:ext cx="7038900" cy="251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100">
              <a:solidFill>
                <a:srgbClr val="FFFFFF"/>
              </a:solidFill>
              <a:latin typeface="Arial"/>
              <a:ea typeface="Arial"/>
              <a:cs typeface="Arial"/>
              <a:sym typeface="Arial"/>
            </a:endParaRPr>
          </a:p>
          <a:p>
            <a:pPr indent="0" lvl="0" marL="0" rtl="0" algn="l">
              <a:spcBef>
                <a:spcPts val="0"/>
              </a:spcBef>
              <a:spcAft>
                <a:spcPts val="0"/>
              </a:spcAft>
              <a:buNone/>
            </a:pPr>
            <a:r>
              <a:rPr b="1" lang="en-GB" sz="1100">
                <a:solidFill>
                  <a:srgbClr val="FFFFFF"/>
                </a:solidFill>
                <a:latin typeface="Arial"/>
                <a:ea typeface="Arial"/>
                <a:cs typeface="Arial"/>
                <a:sym typeface="Arial"/>
              </a:rPr>
              <a:t>Project Scope:</a:t>
            </a:r>
            <a:endParaRPr b="1" sz="1100">
              <a:solidFill>
                <a:srgbClr val="FFFFFF"/>
              </a:solidFill>
              <a:latin typeface="Arial"/>
              <a:ea typeface="Arial"/>
              <a:cs typeface="Arial"/>
              <a:sym typeface="Arial"/>
            </a:endParaRPr>
          </a:p>
          <a:p>
            <a:pPr indent="-298450" lvl="0" marL="457200" rtl="0" algn="l">
              <a:spcBef>
                <a:spcPts val="0"/>
              </a:spcBef>
              <a:spcAft>
                <a:spcPts val="0"/>
              </a:spcAft>
              <a:buClr>
                <a:srgbClr val="FFFFFF"/>
              </a:buClr>
              <a:buSzPts val="1100"/>
              <a:buFont typeface="Arial"/>
              <a:buAutoNum type="arabicPeriod"/>
            </a:pPr>
            <a:r>
              <a:rPr lang="en-GB" sz="1100">
                <a:solidFill>
                  <a:srgbClr val="FFFFFF"/>
                </a:solidFill>
                <a:latin typeface="Arial"/>
                <a:ea typeface="Arial"/>
                <a:cs typeface="Arial"/>
                <a:sym typeface="Arial"/>
              </a:rPr>
              <a:t>No missing values in the dataset. → done</a:t>
            </a:r>
            <a:endParaRPr sz="1100">
              <a:solidFill>
                <a:srgbClr val="FFFFFF"/>
              </a:solidFill>
              <a:latin typeface="Arial"/>
              <a:ea typeface="Arial"/>
              <a:cs typeface="Arial"/>
              <a:sym typeface="Arial"/>
            </a:endParaRPr>
          </a:p>
          <a:p>
            <a:pPr indent="-298450" lvl="0" marL="457200" rtl="0" algn="l">
              <a:spcBef>
                <a:spcPts val="0"/>
              </a:spcBef>
              <a:spcAft>
                <a:spcPts val="0"/>
              </a:spcAft>
              <a:buClr>
                <a:srgbClr val="FFFFFF"/>
              </a:buClr>
              <a:buSzPts val="1100"/>
              <a:buFont typeface="Arial"/>
              <a:buAutoNum type="arabicPeriod"/>
            </a:pPr>
            <a:r>
              <a:rPr lang="en-GB" sz="1100">
                <a:solidFill>
                  <a:srgbClr val="FFFFFF"/>
                </a:solidFill>
                <a:latin typeface="Arial"/>
                <a:ea typeface="Arial"/>
                <a:cs typeface="Arial"/>
                <a:sym typeface="Arial"/>
              </a:rPr>
              <a:t>Converting categorical to numerical data (label encoding) →  done</a:t>
            </a:r>
            <a:endParaRPr sz="1100">
              <a:solidFill>
                <a:srgbClr val="FFFFFF"/>
              </a:solidFill>
              <a:latin typeface="Arial"/>
              <a:ea typeface="Arial"/>
              <a:cs typeface="Arial"/>
              <a:sym typeface="Arial"/>
            </a:endParaRPr>
          </a:p>
          <a:p>
            <a:pPr indent="-298450" lvl="0" marL="457200" rtl="0" algn="l">
              <a:spcBef>
                <a:spcPts val="0"/>
              </a:spcBef>
              <a:spcAft>
                <a:spcPts val="0"/>
              </a:spcAft>
              <a:buClr>
                <a:srgbClr val="FFFFFF"/>
              </a:buClr>
              <a:buSzPts val="1100"/>
              <a:buFont typeface="Arial"/>
              <a:buAutoNum type="arabicPeriod"/>
            </a:pPr>
            <a:r>
              <a:rPr lang="en-GB" sz="1100">
                <a:solidFill>
                  <a:srgbClr val="FFFFFF"/>
                </a:solidFill>
                <a:latin typeface="Arial"/>
                <a:ea typeface="Arial"/>
                <a:cs typeface="Arial"/>
                <a:sym typeface="Arial"/>
              </a:rPr>
              <a:t>Conduct normalization on data → done</a:t>
            </a:r>
            <a:endParaRPr sz="1100">
              <a:solidFill>
                <a:srgbClr val="FFFFFF"/>
              </a:solidFill>
              <a:latin typeface="Arial"/>
              <a:ea typeface="Arial"/>
              <a:cs typeface="Arial"/>
              <a:sym typeface="Arial"/>
            </a:endParaRPr>
          </a:p>
          <a:p>
            <a:pPr indent="-298450" lvl="0" marL="457200" rtl="0" algn="l">
              <a:spcBef>
                <a:spcPts val="0"/>
              </a:spcBef>
              <a:spcAft>
                <a:spcPts val="0"/>
              </a:spcAft>
              <a:buClr>
                <a:srgbClr val="FFFFFF"/>
              </a:buClr>
              <a:buSzPts val="1100"/>
              <a:buFont typeface="Arial"/>
              <a:buAutoNum type="arabicPeriod"/>
            </a:pPr>
            <a:r>
              <a:rPr lang="en-GB" sz="1100">
                <a:solidFill>
                  <a:srgbClr val="FFFFFF"/>
                </a:solidFill>
                <a:latin typeface="Arial"/>
                <a:ea typeface="Arial"/>
                <a:cs typeface="Arial"/>
                <a:sym typeface="Arial"/>
              </a:rPr>
              <a:t>Conduct transformation of data (e.g remaining_lease: from years to months) → done</a:t>
            </a:r>
            <a:endParaRPr sz="1100">
              <a:solidFill>
                <a:srgbClr val="FFFFFF"/>
              </a:solidFill>
              <a:latin typeface="Arial"/>
              <a:ea typeface="Arial"/>
              <a:cs typeface="Arial"/>
              <a:sym typeface="Arial"/>
            </a:endParaRPr>
          </a:p>
          <a:p>
            <a:pPr indent="-298450" lvl="0" marL="457200" rtl="0" algn="l">
              <a:spcBef>
                <a:spcPts val="0"/>
              </a:spcBef>
              <a:spcAft>
                <a:spcPts val="0"/>
              </a:spcAft>
              <a:buClr>
                <a:srgbClr val="FFFFFF"/>
              </a:buClr>
              <a:buSzPts val="1100"/>
              <a:buFont typeface="Arial"/>
              <a:buAutoNum type="arabicPeriod"/>
            </a:pPr>
            <a:r>
              <a:rPr lang="en-GB" sz="1100">
                <a:solidFill>
                  <a:srgbClr val="FFFFFF"/>
                </a:solidFill>
                <a:latin typeface="Arial"/>
                <a:ea typeface="Arial"/>
                <a:cs typeface="Arial"/>
                <a:sym typeface="Arial"/>
              </a:rPr>
              <a:t>Check independent variables for multicollinearity - linear regression assumption → done</a:t>
            </a:r>
            <a:endParaRPr sz="1100">
              <a:solidFill>
                <a:srgbClr val="FFFFFF"/>
              </a:solidFill>
              <a:latin typeface="Arial"/>
              <a:ea typeface="Arial"/>
              <a:cs typeface="Arial"/>
              <a:sym typeface="Arial"/>
            </a:endParaRPr>
          </a:p>
          <a:p>
            <a:pPr indent="-298450" lvl="0" marL="457200" rtl="0" algn="l">
              <a:spcBef>
                <a:spcPts val="0"/>
              </a:spcBef>
              <a:spcAft>
                <a:spcPts val="0"/>
              </a:spcAft>
              <a:buClr>
                <a:srgbClr val="FFFFFF"/>
              </a:buClr>
              <a:buSzPts val="1100"/>
              <a:buFont typeface="Arial"/>
              <a:buAutoNum type="arabicPeriod"/>
            </a:pPr>
            <a:r>
              <a:rPr lang="en-GB" sz="1100">
                <a:solidFill>
                  <a:srgbClr val="FFFFFF"/>
                </a:solidFill>
                <a:latin typeface="Arial"/>
                <a:ea typeface="Arial"/>
                <a:cs typeface="Arial"/>
                <a:sym typeface="Arial"/>
              </a:rPr>
              <a:t>Metric for model evaluation ##todo </a:t>
            </a:r>
            <a:endParaRPr sz="1100">
              <a:solidFill>
                <a:srgbClr val="FFFFFF"/>
              </a:solidFill>
              <a:latin typeface="Arial"/>
              <a:ea typeface="Arial"/>
              <a:cs typeface="Arial"/>
              <a:sym typeface="Arial"/>
            </a:endParaRPr>
          </a:p>
          <a:p>
            <a:pPr indent="-298450" lvl="0" marL="457200" rtl="0" algn="l">
              <a:spcBef>
                <a:spcPts val="0"/>
              </a:spcBef>
              <a:spcAft>
                <a:spcPts val="0"/>
              </a:spcAft>
              <a:buClr>
                <a:srgbClr val="FFFFFF"/>
              </a:buClr>
              <a:buSzPts val="1100"/>
              <a:buFont typeface="Arial"/>
              <a:buAutoNum type="arabicPeriod"/>
            </a:pPr>
            <a:r>
              <a:rPr lang="en-GB" sz="1100">
                <a:solidFill>
                  <a:srgbClr val="FFFFFF"/>
                </a:solidFill>
                <a:latin typeface="Arial"/>
                <a:ea typeface="Arial"/>
                <a:cs typeface="Arial"/>
                <a:sym typeface="Arial"/>
              </a:rPr>
              <a:t>Dimensionality Reduction: Which feature is relevant/irrelevant, remove those that are not → done</a:t>
            </a:r>
            <a:endParaRPr sz="1100">
              <a:solidFill>
                <a:srgbClr val="FFFFFF"/>
              </a:solidFill>
              <a:latin typeface="Arial"/>
              <a:ea typeface="Arial"/>
              <a:cs typeface="Arial"/>
              <a:sym typeface="Arial"/>
            </a:endParaRPr>
          </a:p>
          <a:p>
            <a:pPr indent="-298450" lvl="0" marL="457200" rtl="0" algn="l">
              <a:spcBef>
                <a:spcPts val="0"/>
              </a:spcBef>
              <a:spcAft>
                <a:spcPts val="0"/>
              </a:spcAft>
              <a:buClr>
                <a:srgbClr val="FFFFFF"/>
              </a:buClr>
              <a:buSzPts val="1100"/>
              <a:buFont typeface="Arial"/>
              <a:buAutoNum type="arabicPeriod"/>
            </a:pPr>
            <a:r>
              <a:rPr lang="en-GB" sz="1100">
                <a:solidFill>
                  <a:srgbClr val="FFFFFF"/>
                </a:solidFill>
                <a:latin typeface="Arial"/>
                <a:ea typeface="Arial"/>
                <a:cs typeface="Arial"/>
                <a:sym typeface="Arial"/>
              </a:rPr>
              <a:t>Find how house prices is affected by proximities of nearby amenities ##Dont need yet</a:t>
            </a:r>
            <a:endParaRPr sz="1100">
              <a:solidFill>
                <a:srgbClr val="FFFFFF"/>
              </a:solidFill>
              <a:latin typeface="Arial"/>
              <a:ea typeface="Arial"/>
              <a:cs typeface="Arial"/>
              <a:sym typeface="Arial"/>
            </a:endParaRPr>
          </a:p>
          <a:p>
            <a:pPr indent="-298450" lvl="0" marL="457200" rtl="0" algn="l">
              <a:spcBef>
                <a:spcPts val="0"/>
              </a:spcBef>
              <a:spcAft>
                <a:spcPts val="0"/>
              </a:spcAft>
              <a:buClr>
                <a:srgbClr val="FF0000"/>
              </a:buClr>
              <a:buSzPts val="1100"/>
              <a:buFont typeface="Arial"/>
              <a:buAutoNum type="arabicPeriod"/>
            </a:pPr>
            <a:r>
              <a:rPr lang="en-GB" sz="1100">
                <a:solidFill>
                  <a:srgbClr val="FF0000"/>
                </a:solidFill>
                <a:latin typeface="Arial"/>
                <a:ea typeface="Arial"/>
                <a:cs typeface="Arial"/>
                <a:sym typeface="Arial"/>
              </a:rPr>
              <a:t>Bunch of visualizations number of resale geographically, filter by type etc → Done</a:t>
            </a:r>
            <a:endParaRPr>
              <a:solidFill>
                <a:srgbClr val="FF0000"/>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pic>
        <p:nvPicPr>
          <p:cNvPr id="444" name="Google Shape;444;p43"/>
          <p:cNvPicPr preferRelativeResize="0"/>
          <p:nvPr/>
        </p:nvPicPr>
        <p:blipFill>
          <a:blip r:embed="rId3">
            <a:alphaModFix/>
          </a:blip>
          <a:stretch>
            <a:fillRect/>
          </a:stretch>
        </p:blipFill>
        <p:spPr>
          <a:xfrm>
            <a:off x="1297500" y="892950"/>
            <a:ext cx="7445875" cy="4203050"/>
          </a:xfrm>
          <a:prstGeom prst="rect">
            <a:avLst/>
          </a:prstGeom>
          <a:noFill/>
          <a:ln>
            <a:noFill/>
          </a:ln>
        </p:spPr>
      </p:pic>
      <p:sp>
        <p:nvSpPr>
          <p:cNvPr id="445" name="Google Shape;445;p43"/>
          <p:cNvSpPr txBox="1"/>
          <p:nvPr>
            <p:ph type="title"/>
          </p:nvPr>
        </p:nvSpPr>
        <p:spPr>
          <a:xfrm>
            <a:off x="1297500" y="393750"/>
            <a:ext cx="7038900" cy="4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Schedule</a:t>
            </a:r>
            <a:endParaRPr/>
          </a:p>
        </p:txBody>
      </p:sp>
      <p:pic>
        <p:nvPicPr>
          <p:cNvPr id="446" name="Google Shape;446;p43"/>
          <p:cNvPicPr preferRelativeResize="0"/>
          <p:nvPr/>
        </p:nvPicPr>
        <p:blipFill>
          <a:blip r:embed="rId4">
            <a:alphaModFix/>
          </a:blip>
          <a:stretch>
            <a:fillRect/>
          </a:stretch>
        </p:blipFill>
        <p:spPr>
          <a:xfrm>
            <a:off x="3250800" y="1348850"/>
            <a:ext cx="226749" cy="226749"/>
          </a:xfrm>
          <a:prstGeom prst="rect">
            <a:avLst/>
          </a:prstGeom>
          <a:noFill/>
          <a:ln>
            <a:noFill/>
          </a:ln>
        </p:spPr>
      </p:pic>
      <p:pic>
        <p:nvPicPr>
          <p:cNvPr id="447" name="Google Shape;447;p43"/>
          <p:cNvPicPr preferRelativeResize="0"/>
          <p:nvPr/>
        </p:nvPicPr>
        <p:blipFill>
          <a:blip r:embed="rId4">
            <a:alphaModFix/>
          </a:blip>
          <a:stretch>
            <a:fillRect/>
          </a:stretch>
        </p:blipFill>
        <p:spPr>
          <a:xfrm>
            <a:off x="4345250" y="1728025"/>
            <a:ext cx="226749" cy="226749"/>
          </a:xfrm>
          <a:prstGeom prst="rect">
            <a:avLst/>
          </a:prstGeom>
          <a:noFill/>
          <a:ln>
            <a:noFill/>
          </a:ln>
        </p:spPr>
      </p:pic>
      <p:pic>
        <p:nvPicPr>
          <p:cNvPr id="448" name="Google Shape;448;p43"/>
          <p:cNvPicPr preferRelativeResize="0"/>
          <p:nvPr/>
        </p:nvPicPr>
        <p:blipFill>
          <a:blip r:embed="rId4">
            <a:alphaModFix/>
          </a:blip>
          <a:stretch>
            <a:fillRect/>
          </a:stretch>
        </p:blipFill>
        <p:spPr>
          <a:xfrm>
            <a:off x="7388350" y="2115475"/>
            <a:ext cx="226749" cy="226749"/>
          </a:xfrm>
          <a:prstGeom prst="rect">
            <a:avLst/>
          </a:prstGeom>
          <a:noFill/>
          <a:ln>
            <a:noFill/>
          </a:ln>
        </p:spPr>
      </p:pic>
      <p:pic>
        <p:nvPicPr>
          <p:cNvPr id="449" name="Google Shape;449;p43"/>
          <p:cNvPicPr preferRelativeResize="0"/>
          <p:nvPr/>
        </p:nvPicPr>
        <p:blipFill>
          <a:blip r:embed="rId4">
            <a:alphaModFix/>
          </a:blip>
          <a:stretch>
            <a:fillRect/>
          </a:stretch>
        </p:blipFill>
        <p:spPr>
          <a:xfrm>
            <a:off x="6346100" y="2790225"/>
            <a:ext cx="226749" cy="226749"/>
          </a:xfrm>
          <a:prstGeom prst="rect">
            <a:avLst/>
          </a:prstGeom>
          <a:noFill/>
          <a:ln>
            <a:noFill/>
          </a:ln>
        </p:spPr>
      </p:pic>
      <p:pic>
        <p:nvPicPr>
          <p:cNvPr id="450" name="Google Shape;450;p43"/>
          <p:cNvPicPr preferRelativeResize="0"/>
          <p:nvPr/>
        </p:nvPicPr>
        <p:blipFill>
          <a:blip r:embed="rId4">
            <a:alphaModFix/>
          </a:blip>
          <a:stretch>
            <a:fillRect/>
          </a:stretch>
        </p:blipFill>
        <p:spPr>
          <a:xfrm>
            <a:off x="8080575" y="3297350"/>
            <a:ext cx="226749" cy="22674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pic>
        <p:nvPicPr>
          <p:cNvPr id="455" name="Google Shape;455;p44"/>
          <p:cNvPicPr preferRelativeResize="0"/>
          <p:nvPr/>
        </p:nvPicPr>
        <p:blipFill>
          <a:blip r:embed="rId3">
            <a:alphaModFix/>
          </a:blip>
          <a:stretch>
            <a:fillRect/>
          </a:stretch>
        </p:blipFill>
        <p:spPr>
          <a:xfrm>
            <a:off x="1183425" y="753675"/>
            <a:ext cx="7797123" cy="4389825"/>
          </a:xfrm>
          <a:prstGeom prst="rect">
            <a:avLst/>
          </a:prstGeom>
          <a:noFill/>
          <a:ln>
            <a:noFill/>
          </a:ln>
        </p:spPr>
      </p:pic>
      <p:sp>
        <p:nvSpPr>
          <p:cNvPr id="456" name="Google Shape;456;p44"/>
          <p:cNvSpPr txBox="1"/>
          <p:nvPr>
            <p:ph type="title"/>
          </p:nvPr>
        </p:nvSpPr>
        <p:spPr>
          <a:xfrm>
            <a:off x="1297500" y="393750"/>
            <a:ext cx="7038900" cy="4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Schedule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45"/>
          <p:cNvSpPr txBox="1"/>
          <p:nvPr>
            <p:ph type="title"/>
          </p:nvPr>
        </p:nvSpPr>
        <p:spPr>
          <a:xfrm>
            <a:off x="1297500" y="91000"/>
            <a:ext cx="7038900" cy="5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a:t>
            </a:r>
            <a:endParaRPr/>
          </a:p>
        </p:txBody>
      </p:sp>
      <p:sp>
        <p:nvSpPr>
          <p:cNvPr id="462" name="Google Shape;462;p45"/>
          <p:cNvSpPr txBox="1"/>
          <p:nvPr>
            <p:ph idx="1" type="body"/>
          </p:nvPr>
        </p:nvSpPr>
        <p:spPr>
          <a:xfrm>
            <a:off x="1297500" y="732375"/>
            <a:ext cx="7466100" cy="4201800"/>
          </a:xfrm>
          <a:prstGeom prst="rect">
            <a:avLst/>
          </a:prstGeom>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4545"/>
              </a:lnSpc>
              <a:spcBef>
                <a:spcPts val="1000"/>
              </a:spcBef>
              <a:spcAft>
                <a:spcPts val="0"/>
              </a:spcAft>
              <a:buNone/>
            </a:pPr>
            <a:r>
              <a:rPr lang="en-GB" sz="1000">
                <a:solidFill>
                  <a:srgbClr val="FFFFFF"/>
                </a:solidFill>
                <a:latin typeface="Arial"/>
                <a:ea typeface="Arial"/>
                <a:cs typeface="Arial"/>
                <a:sym typeface="Arial"/>
              </a:rPr>
              <a:t>[1] R. Navaratnarajah, “88% Of Singaporeans Unhappy Over High Property Prices: PropertyGuru,” 3 8 2018. [Online]. Available: https://www.propertyguru.com.sg/property-management-news/2018/8/173701/88-of-singaporeans-unhappy-over-high-property-prices-propertyguru. [Accessed 28 9 2020].</a:t>
            </a:r>
            <a:endParaRPr sz="1000">
              <a:solidFill>
                <a:srgbClr val="FFFFFF"/>
              </a:solidFill>
              <a:latin typeface="Arial"/>
              <a:ea typeface="Arial"/>
              <a:cs typeface="Arial"/>
              <a:sym typeface="Arial"/>
            </a:endParaRPr>
          </a:p>
          <a:p>
            <a:pPr indent="0" lvl="0" marL="0" rtl="0" algn="l">
              <a:lnSpc>
                <a:spcPct val="104545"/>
              </a:lnSpc>
              <a:spcBef>
                <a:spcPts val="1000"/>
              </a:spcBef>
              <a:spcAft>
                <a:spcPts val="0"/>
              </a:spcAft>
              <a:buNone/>
            </a:pPr>
            <a:r>
              <a:rPr lang="en-GB" sz="1000">
                <a:solidFill>
                  <a:srgbClr val="FFFFFF"/>
                </a:solidFill>
                <a:latin typeface="Arial"/>
                <a:ea typeface="Arial"/>
                <a:cs typeface="Arial"/>
                <a:sym typeface="Arial"/>
              </a:rPr>
              <a:t>[2] J. Muller, “Population living in public housing in Singapore 2010-2018 Published by J. Müller, Jan 14, 2020 This statistic shows the share of the resident population in Singapore living in public housing under the Housing and Development Board (HDB), from 2010 to 20,” 14 1 2020. [Online]. Available: https://www.statista.com/statistics/966747/population-living-in-public-housing-singapore/. [Accessed 28 9 2020].</a:t>
            </a:r>
            <a:endParaRPr sz="1000">
              <a:solidFill>
                <a:srgbClr val="FFFFFF"/>
              </a:solidFill>
              <a:latin typeface="Arial"/>
              <a:ea typeface="Arial"/>
              <a:cs typeface="Arial"/>
              <a:sym typeface="Arial"/>
            </a:endParaRPr>
          </a:p>
          <a:p>
            <a:pPr indent="0" lvl="0" marL="0" rtl="0" algn="l">
              <a:lnSpc>
                <a:spcPct val="104545"/>
              </a:lnSpc>
              <a:spcBef>
                <a:spcPts val="1000"/>
              </a:spcBef>
              <a:spcAft>
                <a:spcPts val="0"/>
              </a:spcAft>
              <a:buNone/>
            </a:pPr>
            <a:r>
              <a:rPr lang="en-GB" sz="1000">
                <a:solidFill>
                  <a:srgbClr val="FFFFFF"/>
                </a:solidFill>
                <a:latin typeface="Arial"/>
                <a:ea typeface="Arial"/>
                <a:cs typeface="Arial"/>
                <a:sym typeface="Arial"/>
              </a:rPr>
              <a:t>[3] C. Z. Liang, “Predicting the prices of HDB flats in SG,” [Online]. Available: https://www.kaggle.com/chenzhiliang/predicting-the-prices-of-hdb-flats-in-sg . [Accessed 27 9 2020].</a:t>
            </a:r>
            <a:endParaRPr sz="1000">
              <a:solidFill>
                <a:srgbClr val="FFFFFF"/>
              </a:solidFill>
              <a:latin typeface="Arial"/>
              <a:ea typeface="Arial"/>
              <a:cs typeface="Arial"/>
              <a:sym typeface="Arial"/>
            </a:endParaRPr>
          </a:p>
          <a:p>
            <a:pPr indent="0" lvl="0" marL="0" rtl="0" algn="l">
              <a:lnSpc>
                <a:spcPct val="104545"/>
              </a:lnSpc>
              <a:spcBef>
                <a:spcPts val="1000"/>
              </a:spcBef>
              <a:spcAft>
                <a:spcPts val="0"/>
              </a:spcAft>
              <a:buNone/>
            </a:pPr>
            <a:r>
              <a:rPr lang="en-GB" sz="1000">
                <a:solidFill>
                  <a:srgbClr val="FFFFFF"/>
                </a:solidFill>
                <a:latin typeface="Arial"/>
                <a:ea typeface="Arial"/>
                <a:cs typeface="Arial"/>
                <a:sym typeface="Arial"/>
              </a:rPr>
              <a:t>[4] P. Marcelino, “Comprehensive data exploration with Python,” 2 2017. [Online]. Available: https://www.kaggle.com/pmarcelino/comprehensive-data-exploration-with-python. [Accessed 27 9 2020].</a:t>
            </a:r>
            <a:endParaRPr sz="1000">
              <a:solidFill>
                <a:srgbClr val="FFFFFF"/>
              </a:solidFill>
              <a:latin typeface="Arial"/>
              <a:ea typeface="Arial"/>
              <a:cs typeface="Arial"/>
              <a:sym typeface="Arial"/>
            </a:endParaRPr>
          </a:p>
          <a:p>
            <a:pPr indent="0" lvl="0" marL="0" rtl="0" algn="l">
              <a:lnSpc>
                <a:spcPct val="104545"/>
              </a:lnSpc>
              <a:spcBef>
                <a:spcPts val="1000"/>
              </a:spcBef>
              <a:spcAft>
                <a:spcPts val="0"/>
              </a:spcAft>
              <a:buNone/>
            </a:pPr>
            <a:r>
              <a:rPr lang="en-GB" sz="1000">
                <a:solidFill>
                  <a:srgbClr val="FFFFFF"/>
                </a:solidFill>
                <a:latin typeface="Arial"/>
                <a:ea typeface="Arial"/>
                <a:cs typeface="Arial"/>
                <a:sym typeface="Arial"/>
              </a:rPr>
              <a:t>[5] S. H. Gan, “Singapore Flat Price Predictor,” 3 6 2019. [Online]. Available: https://towardsdatascience.com/singapore-flat-price-predictor-6f74ed8da311. [Accessed 28 9 2020].</a:t>
            </a:r>
            <a:endParaRPr sz="1000">
              <a:solidFill>
                <a:srgbClr val="FFFFFF"/>
              </a:solidFill>
              <a:latin typeface="Arial"/>
              <a:ea typeface="Arial"/>
              <a:cs typeface="Arial"/>
              <a:sym typeface="Arial"/>
            </a:endParaRPr>
          </a:p>
          <a:p>
            <a:pPr indent="0" lvl="0" marL="0" rtl="0" algn="l">
              <a:lnSpc>
                <a:spcPct val="104545"/>
              </a:lnSpc>
              <a:spcBef>
                <a:spcPts val="1000"/>
              </a:spcBef>
              <a:spcAft>
                <a:spcPts val="0"/>
              </a:spcAft>
              <a:buNone/>
            </a:pPr>
            <a:r>
              <a:rPr lang="en-GB" sz="1000">
                <a:solidFill>
                  <a:srgbClr val="FFFFFF"/>
                </a:solidFill>
                <a:latin typeface="Arial"/>
                <a:ea typeface="Arial"/>
                <a:cs typeface="Arial"/>
                <a:sym typeface="Arial"/>
              </a:rPr>
              <a:t>[6] Housing and Development Board, “Resale Flat Prices,” [Online]. Available: https://data.gov.sg/dataset/resale-flat-prices. [Accessed 29 9 2020].</a:t>
            </a:r>
            <a:endParaRPr sz="1000">
              <a:solidFill>
                <a:srgbClr val="FFFFFF"/>
              </a:solidFill>
              <a:latin typeface="Arial"/>
              <a:ea typeface="Arial"/>
              <a:cs typeface="Arial"/>
              <a:sym typeface="Arial"/>
            </a:endParaRPr>
          </a:p>
          <a:p>
            <a:pPr indent="0" lvl="0" marL="0" rtl="0" algn="l">
              <a:lnSpc>
                <a:spcPct val="104545"/>
              </a:lnSpc>
              <a:spcBef>
                <a:spcPts val="1000"/>
              </a:spcBef>
              <a:spcAft>
                <a:spcPts val="0"/>
              </a:spcAft>
              <a:buNone/>
            </a:pPr>
            <a:r>
              <a:rPr lang="en-GB" sz="1000">
                <a:solidFill>
                  <a:srgbClr val="FFFFFF"/>
                </a:solidFill>
                <a:latin typeface="Arial"/>
                <a:ea typeface="Arial"/>
                <a:cs typeface="Arial"/>
                <a:sym typeface="Arial"/>
              </a:rPr>
              <a:t>[7] The Straits Time , “Property sentiment hit by cooling measures: Report,” [Online]. Available: https://www.straitstimes.com/business/property/property-sentiment-hit-by-cooling-measures-report. [Accessed 29 7 2020].</a:t>
            </a:r>
            <a:endParaRPr sz="1000">
              <a:solidFill>
                <a:srgbClr val="FFFFFF"/>
              </a:solidFill>
              <a:latin typeface="Arial"/>
              <a:ea typeface="Arial"/>
              <a:cs typeface="Arial"/>
              <a:sym typeface="Arial"/>
            </a:endParaRPr>
          </a:p>
          <a:p>
            <a:pPr indent="0" lvl="0" marL="0" rtl="0" algn="l">
              <a:lnSpc>
                <a:spcPct val="88461"/>
              </a:lnSpc>
              <a:spcBef>
                <a:spcPts val="1000"/>
              </a:spcBef>
              <a:spcAft>
                <a:spcPts val="0"/>
              </a:spcAft>
              <a:buNone/>
            </a:pPr>
            <a:r>
              <a:t/>
            </a:r>
            <a:endParaRPr sz="1000">
              <a:solidFill>
                <a:srgbClr val="FFFFFF"/>
              </a:solidFill>
              <a:latin typeface="Arial"/>
              <a:ea typeface="Arial"/>
              <a:cs typeface="Arial"/>
              <a:sym typeface="Arial"/>
            </a:endParaRPr>
          </a:p>
          <a:p>
            <a:pPr indent="0" lvl="0" marL="0" rtl="0" algn="l">
              <a:lnSpc>
                <a:spcPct val="88461"/>
              </a:lnSpc>
              <a:spcBef>
                <a:spcPts val="1000"/>
              </a:spcBef>
              <a:spcAft>
                <a:spcPts val="0"/>
              </a:spcAft>
              <a:buNone/>
            </a:pPr>
            <a:r>
              <a:t/>
            </a:r>
            <a:endParaRPr sz="1000">
              <a:solidFill>
                <a:srgbClr val="FFFFFF"/>
              </a:solidFill>
              <a:latin typeface="Arial"/>
              <a:ea typeface="Arial"/>
              <a:cs typeface="Arial"/>
              <a:sym typeface="Arial"/>
            </a:endParaRPr>
          </a:p>
          <a:p>
            <a:pPr indent="0" lvl="0" marL="0" rtl="0" algn="l">
              <a:lnSpc>
                <a:spcPct val="88461"/>
              </a:lnSpc>
              <a:spcBef>
                <a:spcPts val="1000"/>
              </a:spcBef>
              <a:spcAft>
                <a:spcPts val="0"/>
              </a:spcAft>
              <a:buNone/>
            </a:pPr>
            <a:r>
              <a:t/>
            </a:r>
            <a:endParaRPr sz="1000">
              <a:solidFill>
                <a:srgbClr val="FFFFFF"/>
              </a:solidFill>
              <a:latin typeface="Arial"/>
              <a:ea typeface="Arial"/>
              <a:cs typeface="Arial"/>
              <a:sym typeface="Arial"/>
            </a:endParaRPr>
          </a:p>
          <a:p>
            <a:pPr indent="0" lvl="0" marL="0" rtl="0" algn="l">
              <a:spcBef>
                <a:spcPts val="1000"/>
              </a:spcBef>
              <a:spcAft>
                <a:spcPts val="1600"/>
              </a:spcAft>
              <a:buNone/>
            </a:pPr>
            <a:r>
              <a:t/>
            </a:r>
            <a:endParaRPr>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46"/>
          <p:cNvSpPr txBox="1"/>
          <p:nvPr>
            <p:ph type="title"/>
          </p:nvPr>
        </p:nvSpPr>
        <p:spPr>
          <a:xfrm>
            <a:off x="2522600" y="21147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5300"/>
              <a:t>Thank You!</a:t>
            </a:r>
            <a:endParaRPr sz="5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Motivation</a:t>
            </a:r>
            <a:endParaRPr/>
          </a:p>
        </p:txBody>
      </p:sp>
      <p:sp>
        <p:nvSpPr>
          <p:cNvPr id="156" name="Google Shape;156;p16"/>
          <p:cNvSpPr txBox="1"/>
          <p:nvPr>
            <p:ph idx="1" type="body"/>
          </p:nvPr>
        </p:nvSpPr>
        <p:spPr>
          <a:xfrm>
            <a:off x="404950" y="1592025"/>
            <a:ext cx="6579900" cy="147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FFFFFF"/>
                </a:solidFill>
              </a:rPr>
              <a:t>Most Singaporean millennials, as quoted by the PropertyGuru article [1], such as ourselves, are burdened with the task of having to save up for our future house without the knowledge or insight of how much our future house would cost. This is turn, affects our early financial planning, and is both time and effort costly.</a:t>
            </a:r>
            <a:endParaRPr sz="1600">
              <a:solidFill>
                <a:srgbClr val="FFFFFF"/>
              </a:solidFill>
            </a:endParaRPr>
          </a:p>
          <a:p>
            <a:pPr indent="0" lvl="0" marL="0" rtl="0" algn="l">
              <a:spcBef>
                <a:spcPts val="1600"/>
              </a:spcBef>
              <a:spcAft>
                <a:spcPts val="0"/>
              </a:spcAft>
              <a:buNone/>
            </a:pPr>
            <a:r>
              <a:rPr lang="en-GB" sz="1600">
                <a:solidFill>
                  <a:srgbClr val="FFFFFF"/>
                </a:solidFill>
              </a:rPr>
              <a:t>Hence, it is of utmost importance for us to be concerned about housing prices, and the factor(s) that contributes to the increase of housing prices needs to be determined.</a:t>
            </a:r>
            <a:endParaRPr sz="1400">
              <a:solidFill>
                <a:srgbClr val="FFFFFF"/>
              </a:solidFill>
            </a:endParaRPr>
          </a:p>
          <a:p>
            <a:pPr indent="0" lvl="0" marL="0" rtl="0" algn="l">
              <a:spcBef>
                <a:spcPts val="1600"/>
              </a:spcBef>
              <a:spcAft>
                <a:spcPts val="0"/>
              </a:spcAft>
              <a:buNone/>
            </a:pPr>
            <a:r>
              <a:t/>
            </a:r>
            <a:endParaRPr sz="1400">
              <a:solidFill>
                <a:srgbClr val="FFFFFF"/>
              </a:solidFill>
            </a:endParaRPr>
          </a:p>
          <a:p>
            <a:pPr indent="0" lvl="0" marL="0" rtl="0" algn="l">
              <a:spcBef>
                <a:spcPts val="1600"/>
              </a:spcBef>
              <a:spcAft>
                <a:spcPts val="0"/>
              </a:spcAft>
              <a:buNone/>
            </a:pPr>
            <a:r>
              <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t/>
            </a:r>
            <a:endParaRPr sz="1600"/>
          </a:p>
        </p:txBody>
      </p:sp>
      <p:pic>
        <p:nvPicPr>
          <p:cNvPr id="157" name="Google Shape;157;p16"/>
          <p:cNvPicPr preferRelativeResize="0"/>
          <p:nvPr/>
        </p:nvPicPr>
        <p:blipFill>
          <a:blip r:embed="rId3">
            <a:alphaModFix/>
          </a:blip>
          <a:stretch>
            <a:fillRect/>
          </a:stretch>
        </p:blipFill>
        <p:spPr>
          <a:xfrm>
            <a:off x="7745750" y="967500"/>
            <a:ext cx="668750" cy="668750"/>
          </a:xfrm>
          <a:prstGeom prst="rect">
            <a:avLst/>
          </a:prstGeom>
          <a:noFill/>
          <a:ln>
            <a:noFill/>
          </a:ln>
        </p:spPr>
      </p:pic>
      <p:pic>
        <p:nvPicPr>
          <p:cNvPr id="158" name="Google Shape;158;p16"/>
          <p:cNvPicPr preferRelativeResize="0"/>
          <p:nvPr/>
        </p:nvPicPr>
        <p:blipFill>
          <a:blip r:embed="rId4">
            <a:alphaModFix/>
          </a:blip>
          <a:stretch>
            <a:fillRect/>
          </a:stretch>
        </p:blipFill>
        <p:spPr>
          <a:xfrm>
            <a:off x="7745750" y="2504575"/>
            <a:ext cx="750950" cy="750950"/>
          </a:xfrm>
          <a:prstGeom prst="rect">
            <a:avLst/>
          </a:prstGeom>
          <a:noFill/>
          <a:ln>
            <a:noFill/>
          </a:ln>
        </p:spPr>
      </p:pic>
      <p:sp>
        <p:nvSpPr>
          <p:cNvPr id="159" name="Google Shape;159;p16"/>
          <p:cNvSpPr txBox="1"/>
          <p:nvPr/>
        </p:nvSpPr>
        <p:spPr>
          <a:xfrm>
            <a:off x="7463350" y="570375"/>
            <a:ext cx="1590600" cy="36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Lack of insight</a:t>
            </a:r>
            <a:endParaRPr>
              <a:solidFill>
                <a:srgbClr val="FFFFFF"/>
              </a:solidFill>
              <a:latin typeface="Lato"/>
              <a:ea typeface="Lato"/>
              <a:cs typeface="Lato"/>
              <a:sym typeface="Lato"/>
            </a:endParaRPr>
          </a:p>
        </p:txBody>
      </p:sp>
      <p:sp>
        <p:nvSpPr>
          <p:cNvPr id="160" name="Google Shape;160;p16"/>
          <p:cNvSpPr txBox="1"/>
          <p:nvPr/>
        </p:nvSpPr>
        <p:spPr>
          <a:xfrm>
            <a:off x="7384300" y="1919938"/>
            <a:ext cx="1590600" cy="36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Lato"/>
                <a:ea typeface="Lato"/>
                <a:cs typeface="Lato"/>
                <a:sym typeface="Lato"/>
              </a:rPr>
              <a:t>Impacts financial planning</a:t>
            </a:r>
            <a:endParaRPr>
              <a:solidFill>
                <a:srgbClr val="FFFFFF"/>
              </a:solidFill>
              <a:latin typeface="Lato"/>
              <a:ea typeface="Lato"/>
              <a:cs typeface="Lato"/>
              <a:sym typeface="Lato"/>
            </a:endParaRPr>
          </a:p>
        </p:txBody>
      </p:sp>
      <p:pic>
        <p:nvPicPr>
          <p:cNvPr id="161" name="Google Shape;161;p16"/>
          <p:cNvPicPr preferRelativeResize="0"/>
          <p:nvPr/>
        </p:nvPicPr>
        <p:blipFill>
          <a:blip r:embed="rId5">
            <a:alphaModFix/>
          </a:blip>
          <a:stretch>
            <a:fillRect/>
          </a:stretch>
        </p:blipFill>
        <p:spPr>
          <a:xfrm>
            <a:off x="7703875" y="4059600"/>
            <a:ext cx="951450" cy="951450"/>
          </a:xfrm>
          <a:prstGeom prst="rect">
            <a:avLst/>
          </a:prstGeom>
          <a:noFill/>
          <a:ln>
            <a:noFill/>
          </a:ln>
        </p:spPr>
      </p:pic>
      <p:sp>
        <p:nvSpPr>
          <p:cNvPr id="162" name="Google Shape;162;p16"/>
          <p:cNvSpPr txBox="1"/>
          <p:nvPr/>
        </p:nvSpPr>
        <p:spPr>
          <a:xfrm>
            <a:off x="7463350" y="3599550"/>
            <a:ext cx="1590600" cy="36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Timely &amp; Costly</a:t>
            </a:r>
            <a:endParaRPr>
              <a:solidFill>
                <a:srgbClr val="FFFF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7"/>
          <p:cNvSpPr txBox="1"/>
          <p:nvPr>
            <p:ph type="title"/>
          </p:nvPr>
        </p:nvSpPr>
        <p:spPr>
          <a:xfrm>
            <a:off x="1297500" y="6824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Literature Review</a:t>
            </a:r>
            <a:endParaRPr/>
          </a:p>
        </p:txBody>
      </p:sp>
      <p:sp>
        <p:nvSpPr>
          <p:cNvPr id="168" name="Google Shape;168;p17"/>
          <p:cNvSpPr txBox="1"/>
          <p:nvPr>
            <p:ph idx="1" type="body"/>
          </p:nvPr>
        </p:nvSpPr>
        <p:spPr>
          <a:xfrm>
            <a:off x="1267625" y="1453800"/>
            <a:ext cx="7038900" cy="151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Data analysis housing prices is relatively popular project in the data science community. Existing literature on the topic:</a:t>
            </a:r>
            <a:endParaRPr sz="1600"/>
          </a:p>
          <a:p>
            <a:pPr indent="-330200" lvl="0" marL="457200" rtl="0" algn="l">
              <a:spcBef>
                <a:spcPts val="1600"/>
              </a:spcBef>
              <a:spcAft>
                <a:spcPts val="0"/>
              </a:spcAft>
              <a:buSzPts val="1600"/>
              <a:buAutoNum type="arabicParenR"/>
            </a:pPr>
            <a:r>
              <a:rPr lang="en-GB" sz="1600"/>
              <a:t>“Predicting the prices of HDB flats in SG”  by Zhi Liang, Chen [3]</a:t>
            </a:r>
            <a:endParaRPr sz="1600"/>
          </a:p>
          <a:p>
            <a:pPr indent="-330200" lvl="0" marL="457200" rtl="0" algn="l">
              <a:spcBef>
                <a:spcPts val="0"/>
              </a:spcBef>
              <a:spcAft>
                <a:spcPts val="0"/>
              </a:spcAft>
              <a:buSzPts val="1600"/>
              <a:buAutoNum type="arabicParenR"/>
            </a:pPr>
            <a:r>
              <a:rPr lang="en-GB" sz="1600"/>
              <a:t>“Comprehensive Data Exploration with Python” by Pedro Marcelino [4]</a:t>
            </a:r>
            <a:endParaRPr sz="1600"/>
          </a:p>
          <a:p>
            <a:pPr indent="-330200" lvl="0" marL="457200" rtl="0" algn="l">
              <a:spcBef>
                <a:spcPts val="0"/>
              </a:spcBef>
              <a:spcAft>
                <a:spcPts val="0"/>
              </a:spcAft>
              <a:buSzPts val="1600"/>
              <a:buAutoNum type="arabicParenR"/>
            </a:pPr>
            <a:r>
              <a:rPr lang="en-GB" sz="1600"/>
              <a:t>“Singapore Flat Price Predictor” by Sie Huai, Gan [5]</a:t>
            </a:r>
            <a:endParaRPr sz="1600"/>
          </a:p>
          <a:p>
            <a:pPr indent="0" lvl="0" marL="457200" rtl="0" algn="l">
              <a:spcBef>
                <a:spcPts val="1600"/>
              </a:spcBef>
              <a:spcAft>
                <a:spcPts val="0"/>
              </a:spcAft>
              <a:buNone/>
            </a:pPr>
            <a:r>
              <a:t/>
            </a:r>
            <a:endParaRPr sz="1600"/>
          </a:p>
          <a:p>
            <a:pPr indent="0" lvl="0" marL="0" rtl="0" algn="l">
              <a:spcBef>
                <a:spcPts val="1600"/>
              </a:spcBef>
              <a:spcAft>
                <a:spcPts val="0"/>
              </a:spcAft>
              <a:buNone/>
            </a:pPr>
            <a:r>
              <a:t/>
            </a:r>
            <a:endParaRPr sz="16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169" name="Google Shape;169;p17"/>
          <p:cNvSpPr txBox="1"/>
          <p:nvPr/>
        </p:nvSpPr>
        <p:spPr>
          <a:xfrm>
            <a:off x="4376725" y="4540400"/>
            <a:ext cx="4724700" cy="5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600">
                <a:solidFill>
                  <a:schemeClr val="lt1"/>
                </a:solidFill>
                <a:latin typeface="Lato"/>
                <a:ea typeface="Lato"/>
                <a:cs typeface="Lato"/>
                <a:sym typeface="Lato"/>
              </a:rPr>
              <a:t>Summary of Literature Review in next few slides →</a:t>
            </a:r>
            <a:endParaRPr sz="16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sz="16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Summary of Literature Review</a:t>
            </a:r>
            <a:endParaRPr/>
          </a:p>
          <a:p>
            <a:pPr indent="0" lvl="0" marL="0" rtl="0" algn="l">
              <a:spcBef>
                <a:spcPts val="0"/>
              </a:spcBef>
              <a:spcAft>
                <a:spcPts val="0"/>
              </a:spcAft>
              <a:buNone/>
            </a:pPr>
            <a:r>
              <a:t/>
            </a:r>
            <a:endParaRPr>
              <a:solidFill>
                <a:schemeClr val="accent5"/>
              </a:solidFill>
            </a:endParaRPr>
          </a:p>
          <a:p>
            <a:pPr indent="0" lvl="0" marL="0" rtl="0" algn="ctr">
              <a:spcBef>
                <a:spcPts val="0"/>
              </a:spcBef>
              <a:spcAft>
                <a:spcPts val="0"/>
              </a:spcAft>
              <a:buNone/>
            </a:pPr>
            <a:r>
              <a:rPr b="1" lang="en-GB" sz="1350" u="sng">
                <a:solidFill>
                  <a:schemeClr val="accent5"/>
                </a:solidFill>
              </a:rPr>
              <a:t>Predicting the prices of HDB flats in SG</a:t>
            </a:r>
            <a:endParaRPr b="1" sz="1350" u="sng">
              <a:solidFill>
                <a:schemeClr val="accent5"/>
              </a:solidFill>
            </a:endParaRPr>
          </a:p>
          <a:p>
            <a:pPr indent="0" lvl="0" marL="457200" rtl="0" algn="l">
              <a:lnSpc>
                <a:spcPct val="115000"/>
              </a:lnSpc>
              <a:spcBef>
                <a:spcPts val="0"/>
              </a:spcBef>
              <a:spcAft>
                <a:spcPts val="0"/>
              </a:spcAft>
              <a:buNone/>
            </a:pPr>
            <a:r>
              <a:t/>
            </a:r>
            <a:endParaRPr b="1" sz="1350">
              <a:solidFill>
                <a:srgbClr val="000000"/>
              </a:solidFill>
              <a:highlight>
                <a:srgbClr val="FFFFFF"/>
              </a:highlight>
              <a:latin typeface="Arial"/>
              <a:ea typeface="Arial"/>
              <a:cs typeface="Arial"/>
              <a:sym typeface="Arial"/>
            </a:endParaRPr>
          </a:p>
          <a:p>
            <a:pPr indent="0" lvl="0" marL="0" rtl="0" algn="l">
              <a:lnSpc>
                <a:spcPct val="115000"/>
              </a:lnSpc>
              <a:spcBef>
                <a:spcPts val="1600"/>
              </a:spcBef>
              <a:spcAft>
                <a:spcPts val="0"/>
              </a:spcAft>
              <a:buNone/>
            </a:pPr>
            <a:r>
              <a:t/>
            </a:r>
            <a:endParaRPr b="1" sz="1350">
              <a:solidFill>
                <a:srgbClr val="000000"/>
              </a:solidFill>
              <a:highlight>
                <a:srgbClr val="FFFFFF"/>
              </a:highlight>
              <a:latin typeface="Arial"/>
              <a:ea typeface="Arial"/>
              <a:cs typeface="Arial"/>
              <a:sym typeface="Arial"/>
            </a:endParaRPr>
          </a:p>
          <a:p>
            <a:pPr indent="0" lvl="0" marL="0" rtl="0" algn="l">
              <a:spcBef>
                <a:spcPts val="1600"/>
              </a:spcBef>
              <a:spcAft>
                <a:spcPts val="0"/>
              </a:spcAft>
              <a:buNone/>
            </a:pPr>
            <a:r>
              <a:t/>
            </a:r>
            <a:endParaRPr/>
          </a:p>
        </p:txBody>
      </p:sp>
      <p:sp>
        <p:nvSpPr>
          <p:cNvPr id="175" name="Google Shape;175;p18"/>
          <p:cNvSpPr txBox="1"/>
          <p:nvPr>
            <p:ph idx="1" type="body"/>
          </p:nvPr>
        </p:nvSpPr>
        <p:spPr>
          <a:xfrm>
            <a:off x="997125" y="1485150"/>
            <a:ext cx="80307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This literature is predicting the price per square feet of housing flats in Singapore</a:t>
            </a:r>
            <a:endParaRPr/>
          </a:p>
          <a:p>
            <a:pPr indent="-311150" lvl="0" marL="457200" rtl="0" algn="l">
              <a:spcBef>
                <a:spcPts val="0"/>
              </a:spcBef>
              <a:spcAft>
                <a:spcPts val="0"/>
              </a:spcAft>
              <a:buSzPts val="1300"/>
              <a:buChar char="●"/>
            </a:pPr>
            <a:r>
              <a:rPr lang="en-GB"/>
              <a:t>Dataset used is from 2017, containing different housing flat variables from our dataset</a:t>
            </a:r>
            <a:endParaRPr/>
          </a:p>
          <a:p>
            <a:pPr indent="-311150" lvl="0" marL="457200" rtl="0" algn="l">
              <a:spcBef>
                <a:spcPts val="0"/>
              </a:spcBef>
              <a:spcAft>
                <a:spcPts val="0"/>
              </a:spcAft>
              <a:buSzPts val="1300"/>
              <a:buChar char="●"/>
            </a:pPr>
            <a:r>
              <a:rPr lang="en-GB"/>
              <a:t>Author first applies EDA on the dataset to “clean” it, before applying 3 different types of ML algorithms, namely Random Forest, Single Decision Tree and K Nearest Neighbours.</a:t>
            </a:r>
            <a:endParaRPr/>
          </a:p>
          <a:p>
            <a:pPr indent="-311150" lvl="0" marL="457200" rtl="0" algn="l">
              <a:spcBef>
                <a:spcPts val="0"/>
              </a:spcBef>
              <a:spcAft>
                <a:spcPts val="0"/>
              </a:spcAft>
              <a:buSzPts val="1300"/>
              <a:buChar char="●"/>
            </a:pPr>
            <a:r>
              <a:rPr lang="en-GB"/>
              <a:t>Author makes use of feature selection and feature extraction methods (Correlation matrix/VIF)</a:t>
            </a:r>
            <a:endParaRPr/>
          </a:p>
          <a:p>
            <a:pPr indent="-311150" lvl="0" marL="457200" rtl="0" algn="l">
              <a:spcBef>
                <a:spcPts val="0"/>
              </a:spcBef>
              <a:spcAft>
                <a:spcPts val="0"/>
              </a:spcAft>
              <a:buSzPts val="1300"/>
              <a:buChar char="●"/>
            </a:pPr>
            <a:r>
              <a:rPr lang="en-GB"/>
              <a:t>Notes that we should </a:t>
            </a:r>
            <a:r>
              <a:rPr lang="en-GB" u="sng"/>
              <a:t>always transform the test data using PCA fitted from training data</a:t>
            </a:r>
            <a:endParaRPr u="sng"/>
          </a:p>
          <a:p>
            <a:pPr indent="-311150" lvl="0" marL="457200" rtl="0" algn="l">
              <a:spcBef>
                <a:spcPts val="0"/>
              </a:spcBef>
              <a:spcAft>
                <a:spcPts val="0"/>
              </a:spcAft>
              <a:buSzPts val="1300"/>
              <a:buChar char="●"/>
            </a:pPr>
            <a:r>
              <a:rPr lang="en-GB"/>
              <a:t>Setting the variance threshold to 90%, he found that he needed 7 features to reach the 90% threshold, he then used feature extraction to create additional features uncorrelated to each other in order to reach the 90% threshold.</a:t>
            </a:r>
            <a:endParaRPr/>
          </a:p>
          <a:p>
            <a:pPr indent="0" lvl="0" marL="457200" rtl="0" algn="l">
              <a:spcBef>
                <a:spcPts val="1600"/>
              </a:spcBef>
              <a:spcAft>
                <a:spcPts val="0"/>
              </a:spcAft>
              <a:buNone/>
            </a:pPr>
            <a:r>
              <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pic>
        <p:nvPicPr>
          <p:cNvPr id="176" name="Google Shape;176;p18"/>
          <p:cNvPicPr preferRelativeResize="0"/>
          <p:nvPr/>
        </p:nvPicPr>
        <p:blipFill>
          <a:blip r:embed="rId3">
            <a:alphaModFix/>
          </a:blip>
          <a:stretch>
            <a:fillRect/>
          </a:stretch>
        </p:blipFill>
        <p:spPr>
          <a:xfrm>
            <a:off x="345375" y="3700150"/>
            <a:ext cx="4584650" cy="964175"/>
          </a:xfrm>
          <a:prstGeom prst="rect">
            <a:avLst/>
          </a:prstGeom>
          <a:noFill/>
          <a:ln>
            <a:noFill/>
          </a:ln>
        </p:spPr>
      </p:pic>
      <p:pic>
        <p:nvPicPr>
          <p:cNvPr id="177" name="Google Shape;177;p18"/>
          <p:cNvPicPr preferRelativeResize="0"/>
          <p:nvPr/>
        </p:nvPicPr>
        <p:blipFill>
          <a:blip r:embed="rId4">
            <a:alphaModFix/>
          </a:blip>
          <a:stretch>
            <a:fillRect/>
          </a:stretch>
        </p:blipFill>
        <p:spPr>
          <a:xfrm>
            <a:off x="5897078" y="3415200"/>
            <a:ext cx="2855050" cy="1217150"/>
          </a:xfrm>
          <a:prstGeom prst="rect">
            <a:avLst/>
          </a:prstGeom>
          <a:noFill/>
          <a:ln>
            <a:noFill/>
          </a:ln>
        </p:spPr>
      </p:pic>
      <p:sp>
        <p:nvSpPr>
          <p:cNvPr id="178" name="Google Shape;178;p18"/>
          <p:cNvSpPr txBox="1"/>
          <p:nvPr/>
        </p:nvSpPr>
        <p:spPr>
          <a:xfrm>
            <a:off x="345375" y="4632350"/>
            <a:ext cx="4485900" cy="3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2: Screenshot of how the author transforms the test data using PCA </a:t>
            </a:r>
            <a:endParaRPr sz="1000">
              <a:solidFill>
                <a:srgbClr val="FFFF00"/>
              </a:solidFill>
              <a:latin typeface="Lato"/>
              <a:ea typeface="Lato"/>
              <a:cs typeface="Lato"/>
              <a:sym typeface="Lato"/>
            </a:endParaRPr>
          </a:p>
        </p:txBody>
      </p:sp>
      <p:sp>
        <p:nvSpPr>
          <p:cNvPr id="179" name="Google Shape;179;p18"/>
          <p:cNvSpPr txBox="1"/>
          <p:nvPr/>
        </p:nvSpPr>
        <p:spPr>
          <a:xfrm>
            <a:off x="5510247" y="4664325"/>
            <a:ext cx="3191100" cy="34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FFFF00"/>
                </a:solidFill>
                <a:latin typeface="Lato"/>
                <a:ea typeface="Lato"/>
                <a:cs typeface="Lato"/>
                <a:sym typeface="Lato"/>
              </a:rPr>
              <a:t>Figure 3</a:t>
            </a:r>
            <a:r>
              <a:rPr lang="en-GB" sz="1000">
                <a:solidFill>
                  <a:srgbClr val="FFFF00"/>
                </a:solidFill>
                <a:latin typeface="Lato"/>
                <a:ea typeface="Lato"/>
                <a:cs typeface="Lato"/>
                <a:sym typeface="Lato"/>
              </a:rPr>
              <a:t>: Summary of steps author used </a:t>
            </a:r>
            <a:endParaRPr sz="1000">
              <a:solidFill>
                <a:srgbClr val="FFFF00"/>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Summary of Literature Review</a:t>
            </a:r>
            <a:endParaRPr/>
          </a:p>
          <a:p>
            <a:pPr indent="0" lvl="0" marL="0" rtl="0" algn="l">
              <a:lnSpc>
                <a:spcPct val="115000"/>
              </a:lnSpc>
              <a:spcBef>
                <a:spcPts val="0"/>
              </a:spcBef>
              <a:spcAft>
                <a:spcPts val="0"/>
              </a:spcAft>
              <a:buNone/>
            </a:pPr>
            <a:r>
              <a:t/>
            </a:r>
            <a:endParaRPr sz="1300">
              <a:latin typeface="Lato"/>
              <a:ea typeface="Lato"/>
              <a:cs typeface="Lato"/>
              <a:sym typeface="Lato"/>
            </a:endParaRPr>
          </a:p>
          <a:p>
            <a:pPr indent="0" lvl="0" marL="0" rtl="0" algn="l">
              <a:spcBef>
                <a:spcPts val="1600"/>
              </a:spcBef>
              <a:spcAft>
                <a:spcPts val="0"/>
              </a:spcAft>
              <a:buNone/>
            </a:pPr>
            <a:r>
              <a:t/>
            </a:r>
            <a:endParaRPr/>
          </a:p>
        </p:txBody>
      </p:sp>
      <p:sp>
        <p:nvSpPr>
          <p:cNvPr id="185" name="Google Shape;185;p19"/>
          <p:cNvSpPr txBox="1"/>
          <p:nvPr>
            <p:ph idx="1" type="body"/>
          </p:nvPr>
        </p:nvSpPr>
        <p:spPr>
          <a:xfrm>
            <a:off x="1052550" y="1454875"/>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This literature is uses the data provided from Kaggle’s </a:t>
            </a:r>
            <a:r>
              <a:rPr lang="en-GB">
                <a:solidFill>
                  <a:srgbClr val="FFFFFF"/>
                </a:solidFill>
              </a:rPr>
              <a:t>“House Prices: Advanced Regression Techniques” competition</a:t>
            </a:r>
            <a:endParaRPr/>
          </a:p>
          <a:p>
            <a:pPr indent="-311150" lvl="0" marL="457200" rtl="0" algn="l">
              <a:spcBef>
                <a:spcPts val="0"/>
              </a:spcBef>
              <a:spcAft>
                <a:spcPts val="0"/>
              </a:spcAft>
              <a:buSzPts val="1300"/>
              <a:buChar char="●"/>
            </a:pPr>
            <a:r>
              <a:rPr lang="en-GB"/>
              <a:t>Author does not go into machine learning, but aims to find insights through basic EDA and visualization.</a:t>
            </a:r>
            <a:endParaRPr/>
          </a:p>
          <a:p>
            <a:pPr indent="-311150" lvl="0" marL="457200" rtl="0" algn="l">
              <a:spcBef>
                <a:spcPts val="0"/>
              </a:spcBef>
              <a:spcAft>
                <a:spcPts val="0"/>
              </a:spcAft>
              <a:buSzPts val="1300"/>
              <a:buChar char="●"/>
            </a:pPr>
            <a:r>
              <a:rPr lang="en-GB"/>
              <a:t>Dataset was not as “clean” as ours, and focused on data cleaning, standardization and transformation.</a:t>
            </a:r>
            <a:endParaRPr/>
          </a:p>
          <a:p>
            <a:pPr indent="-311150" lvl="0" marL="457200" rtl="0" algn="l">
              <a:spcBef>
                <a:spcPts val="0"/>
              </a:spcBef>
              <a:spcAft>
                <a:spcPts val="0"/>
              </a:spcAft>
              <a:buSzPts val="1300"/>
              <a:buChar char="●"/>
            </a:pPr>
            <a:r>
              <a:rPr lang="en-GB"/>
              <a:t>Warns that </a:t>
            </a:r>
            <a:r>
              <a:rPr lang="en-GB" u="sng"/>
              <a:t>drawing conclusions from bivariate analysis is dangerous (Simpson paradox)</a:t>
            </a:r>
            <a:r>
              <a:rPr lang="en-GB"/>
              <a:t>.</a:t>
            </a:r>
            <a:endParaRPr/>
          </a:p>
          <a:p>
            <a:pPr indent="0" lvl="0" marL="0" rtl="0" algn="l">
              <a:spcBef>
                <a:spcPts val="1600"/>
              </a:spcBef>
              <a:spcAft>
                <a:spcPts val="1600"/>
              </a:spcAft>
              <a:buNone/>
            </a:pPr>
            <a:r>
              <a:t/>
            </a:r>
            <a:endParaRPr/>
          </a:p>
        </p:txBody>
      </p:sp>
      <p:graphicFrame>
        <p:nvGraphicFramePr>
          <p:cNvPr id="186" name="Google Shape;186;p19"/>
          <p:cNvGraphicFramePr/>
          <p:nvPr/>
        </p:nvGraphicFramePr>
        <p:xfrm>
          <a:off x="653550" y="3338963"/>
          <a:ext cx="3000000" cy="3000000"/>
        </p:xfrm>
        <a:graphic>
          <a:graphicData uri="http://schemas.openxmlformats.org/drawingml/2006/table">
            <a:tbl>
              <a:tblPr>
                <a:noFill/>
                <a:tableStyleId>{A765EAF6-936A-4E24-B5F1-4B6B5585E35B}</a:tableStyleId>
              </a:tblPr>
              <a:tblGrid>
                <a:gridCol w="1068300"/>
                <a:gridCol w="1024750"/>
              </a:tblGrid>
              <a:tr h="209725">
                <a:tc>
                  <a:txBody>
                    <a:bodyPr/>
                    <a:lstStyle/>
                    <a:p>
                      <a:pPr indent="0" lvl="0" marL="0" rtl="0" algn="ctr">
                        <a:spcBef>
                          <a:spcPts val="0"/>
                        </a:spcBef>
                        <a:spcAft>
                          <a:spcPts val="0"/>
                        </a:spcAft>
                        <a:buNone/>
                      </a:pPr>
                      <a:r>
                        <a:rPr b="1" lang="en-GB" sz="1100"/>
                        <a:t>Univariate</a:t>
                      </a:r>
                      <a:endParaRPr b="1" sz="1100"/>
                    </a:p>
                  </a:txBody>
                  <a:tcPr marT="91425" marB="91425" marR="91425" marL="91425">
                    <a:solidFill>
                      <a:srgbClr val="A4C2F4"/>
                    </a:solidFill>
                  </a:tcPr>
                </a:tc>
                <a:tc>
                  <a:txBody>
                    <a:bodyPr/>
                    <a:lstStyle/>
                    <a:p>
                      <a:pPr indent="0" lvl="0" marL="0" rtl="0" algn="ctr">
                        <a:spcBef>
                          <a:spcPts val="0"/>
                        </a:spcBef>
                        <a:spcAft>
                          <a:spcPts val="0"/>
                        </a:spcAft>
                        <a:buNone/>
                      </a:pPr>
                      <a:r>
                        <a:rPr b="1" lang="en-GB" sz="1100"/>
                        <a:t>Bivariate</a:t>
                      </a:r>
                      <a:endParaRPr b="1" sz="1100"/>
                    </a:p>
                  </a:txBody>
                  <a:tcPr marT="91425" marB="91425" marR="91425" marL="91425">
                    <a:solidFill>
                      <a:srgbClr val="A4C2F4"/>
                    </a:solidFill>
                  </a:tcPr>
                </a:tc>
              </a:tr>
              <a:tr h="209725">
                <a:tc>
                  <a:txBody>
                    <a:bodyPr/>
                    <a:lstStyle/>
                    <a:p>
                      <a:pPr indent="0" lvl="0" marL="0" rtl="0" algn="l">
                        <a:spcBef>
                          <a:spcPts val="0"/>
                        </a:spcBef>
                        <a:spcAft>
                          <a:spcPts val="0"/>
                        </a:spcAft>
                        <a:buNone/>
                      </a:pPr>
                      <a:r>
                        <a:rPr lang="en-GB" sz="1100"/>
                        <a:t>Histogram</a:t>
                      </a:r>
                      <a:endParaRPr sz="1100"/>
                    </a:p>
                  </a:txBody>
                  <a:tcPr marT="91425" marB="91425" marR="91425" marL="91425">
                    <a:solidFill>
                      <a:srgbClr val="C9DAF8"/>
                    </a:solidFill>
                  </a:tcPr>
                </a:tc>
                <a:tc>
                  <a:txBody>
                    <a:bodyPr/>
                    <a:lstStyle/>
                    <a:p>
                      <a:pPr indent="0" lvl="0" marL="0" rtl="0" algn="l">
                        <a:spcBef>
                          <a:spcPts val="0"/>
                        </a:spcBef>
                        <a:spcAft>
                          <a:spcPts val="0"/>
                        </a:spcAft>
                        <a:buNone/>
                      </a:pPr>
                      <a:r>
                        <a:rPr lang="en-GB" sz="1100"/>
                        <a:t>Scatterplot</a:t>
                      </a:r>
                      <a:endParaRPr sz="1100"/>
                    </a:p>
                  </a:txBody>
                  <a:tcPr marT="91425" marB="91425" marR="91425" marL="91425">
                    <a:solidFill>
                      <a:srgbClr val="C9DAF8"/>
                    </a:solidFill>
                  </a:tcPr>
                </a:tc>
              </a:tr>
              <a:tr h="209725">
                <a:tc>
                  <a:txBody>
                    <a:bodyPr/>
                    <a:lstStyle/>
                    <a:p>
                      <a:pPr indent="0" lvl="0" marL="0" rtl="0" algn="l">
                        <a:spcBef>
                          <a:spcPts val="0"/>
                        </a:spcBef>
                        <a:spcAft>
                          <a:spcPts val="0"/>
                        </a:spcAft>
                        <a:buNone/>
                      </a:pPr>
                      <a:r>
                        <a:rPr lang="en-GB" sz="1100"/>
                        <a:t>Probability Plot</a:t>
                      </a:r>
                      <a:endParaRPr sz="1100"/>
                    </a:p>
                  </a:txBody>
                  <a:tcPr marT="91425" marB="91425" marR="91425" marL="91425">
                    <a:solidFill>
                      <a:srgbClr val="C9DAF8"/>
                    </a:solidFill>
                  </a:tcPr>
                </a:tc>
                <a:tc>
                  <a:txBody>
                    <a:bodyPr/>
                    <a:lstStyle/>
                    <a:p>
                      <a:pPr indent="0" lvl="0" marL="0" rtl="0" algn="l">
                        <a:spcBef>
                          <a:spcPts val="0"/>
                        </a:spcBef>
                        <a:spcAft>
                          <a:spcPts val="0"/>
                        </a:spcAft>
                        <a:buNone/>
                      </a:pPr>
                      <a:r>
                        <a:rPr lang="en-GB" sz="1100"/>
                        <a:t>Boxplot</a:t>
                      </a:r>
                      <a:endParaRPr sz="1100"/>
                    </a:p>
                  </a:txBody>
                  <a:tcPr marT="91425" marB="91425" marR="91425" marL="91425">
                    <a:solidFill>
                      <a:srgbClr val="C9DAF8"/>
                    </a:solidFill>
                  </a:tcPr>
                </a:tc>
              </a:tr>
              <a:tr h="228850">
                <a:tc>
                  <a:txBody>
                    <a:bodyPr/>
                    <a:lstStyle/>
                    <a:p>
                      <a:pPr indent="0" lvl="0" marL="0" rtl="0" algn="l">
                        <a:spcBef>
                          <a:spcPts val="0"/>
                        </a:spcBef>
                        <a:spcAft>
                          <a:spcPts val="0"/>
                        </a:spcAft>
                        <a:buNone/>
                      </a:pPr>
                      <a:r>
                        <a:rPr lang="en-GB" sz="1100"/>
                        <a:t>Distplot</a:t>
                      </a:r>
                      <a:endParaRPr sz="1100"/>
                    </a:p>
                  </a:txBody>
                  <a:tcPr marT="91425" marB="91425" marR="91425" marL="91425">
                    <a:solidFill>
                      <a:srgbClr val="C9DAF8"/>
                    </a:solidFill>
                  </a:tcPr>
                </a:tc>
                <a:tc>
                  <a:txBody>
                    <a:bodyPr/>
                    <a:lstStyle/>
                    <a:p>
                      <a:pPr indent="0" lvl="0" marL="0" rtl="0" algn="l">
                        <a:spcBef>
                          <a:spcPts val="0"/>
                        </a:spcBef>
                        <a:spcAft>
                          <a:spcPts val="0"/>
                        </a:spcAft>
                        <a:buNone/>
                      </a:pPr>
                      <a:r>
                        <a:rPr lang="en-GB" sz="1100"/>
                        <a:t>Heatmaps</a:t>
                      </a:r>
                      <a:endParaRPr sz="1100"/>
                    </a:p>
                  </a:txBody>
                  <a:tcPr marT="91425" marB="91425" marR="91425" marL="91425">
                    <a:solidFill>
                      <a:srgbClr val="C9DAF8"/>
                    </a:solidFill>
                  </a:tcPr>
                </a:tc>
              </a:tr>
            </a:tbl>
          </a:graphicData>
        </a:graphic>
      </p:graphicFrame>
      <p:pic>
        <p:nvPicPr>
          <p:cNvPr id="187" name="Google Shape;187;p19"/>
          <p:cNvPicPr preferRelativeResize="0"/>
          <p:nvPr/>
        </p:nvPicPr>
        <p:blipFill>
          <a:blip r:embed="rId3">
            <a:alphaModFix/>
          </a:blip>
          <a:stretch>
            <a:fillRect/>
          </a:stretch>
        </p:blipFill>
        <p:spPr>
          <a:xfrm>
            <a:off x="3061875" y="3442850"/>
            <a:ext cx="1708200" cy="1268600"/>
          </a:xfrm>
          <a:prstGeom prst="rect">
            <a:avLst/>
          </a:prstGeom>
          <a:noFill/>
          <a:ln>
            <a:noFill/>
          </a:ln>
        </p:spPr>
      </p:pic>
      <p:pic>
        <p:nvPicPr>
          <p:cNvPr id="188" name="Google Shape;188;p19"/>
          <p:cNvPicPr preferRelativeResize="0"/>
          <p:nvPr/>
        </p:nvPicPr>
        <p:blipFill>
          <a:blip r:embed="rId4">
            <a:alphaModFix/>
          </a:blip>
          <a:stretch>
            <a:fillRect/>
          </a:stretch>
        </p:blipFill>
        <p:spPr>
          <a:xfrm>
            <a:off x="4998025" y="3442850"/>
            <a:ext cx="1858975" cy="1268600"/>
          </a:xfrm>
          <a:prstGeom prst="rect">
            <a:avLst/>
          </a:prstGeom>
          <a:noFill/>
          <a:ln>
            <a:noFill/>
          </a:ln>
        </p:spPr>
      </p:pic>
      <p:pic>
        <p:nvPicPr>
          <p:cNvPr id="189" name="Google Shape;189;p19"/>
          <p:cNvPicPr preferRelativeResize="0"/>
          <p:nvPr/>
        </p:nvPicPr>
        <p:blipFill>
          <a:blip r:embed="rId5">
            <a:alphaModFix/>
          </a:blip>
          <a:stretch>
            <a:fillRect/>
          </a:stretch>
        </p:blipFill>
        <p:spPr>
          <a:xfrm>
            <a:off x="7054300" y="3442850"/>
            <a:ext cx="1926426" cy="1268600"/>
          </a:xfrm>
          <a:prstGeom prst="rect">
            <a:avLst/>
          </a:prstGeom>
          <a:noFill/>
          <a:ln>
            <a:noFill/>
          </a:ln>
        </p:spPr>
      </p:pic>
      <p:sp>
        <p:nvSpPr>
          <p:cNvPr id="190" name="Google Shape;190;p19"/>
          <p:cNvSpPr txBox="1"/>
          <p:nvPr/>
        </p:nvSpPr>
        <p:spPr>
          <a:xfrm>
            <a:off x="0" y="995625"/>
            <a:ext cx="9144000" cy="45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50" u="sng">
                <a:solidFill>
                  <a:schemeClr val="hlink"/>
                </a:solidFill>
                <a:hlinkClick r:id="rId6"/>
              </a:rPr>
              <a:t>Comprehensive Data Exploration with Python</a:t>
            </a:r>
            <a:endParaRPr u="sng">
              <a:solidFill>
                <a:srgbClr val="FFFFFF"/>
              </a:solidFill>
              <a:latin typeface="Lato"/>
              <a:ea typeface="Lato"/>
              <a:cs typeface="Lato"/>
              <a:sym typeface="Lato"/>
            </a:endParaRPr>
          </a:p>
        </p:txBody>
      </p:sp>
      <p:sp>
        <p:nvSpPr>
          <p:cNvPr id="191" name="Google Shape;191;p19"/>
          <p:cNvSpPr txBox="1"/>
          <p:nvPr/>
        </p:nvSpPr>
        <p:spPr>
          <a:xfrm>
            <a:off x="3014000" y="4683800"/>
            <a:ext cx="3807300" cy="32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4: Screenshot of Heatmap</a:t>
            </a:r>
            <a:endParaRPr sz="1000">
              <a:solidFill>
                <a:srgbClr val="FFFF00"/>
              </a:solidFill>
              <a:latin typeface="Lato"/>
              <a:ea typeface="Lato"/>
              <a:cs typeface="Lato"/>
              <a:sym typeface="Lato"/>
            </a:endParaRPr>
          </a:p>
        </p:txBody>
      </p:sp>
      <p:sp>
        <p:nvSpPr>
          <p:cNvPr id="192" name="Google Shape;192;p19"/>
          <p:cNvSpPr txBox="1"/>
          <p:nvPr/>
        </p:nvSpPr>
        <p:spPr>
          <a:xfrm>
            <a:off x="4998025" y="4683800"/>
            <a:ext cx="1926300" cy="32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5: Screenshot of Distplot</a:t>
            </a:r>
            <a:endParaRPr sz="1000">
              <a:solidFill>
                <a:srgbClr val="FFFF00"/>
              </a:solidFill>
              <a:latin typeface="Lato"/>
              <a:ea typeface="Lato"/>
              <a:cs typeface="Lato"/>
              <a:sym typeface="Lato"/>
            </a:endParaRPr>
          </a:p>
        </p:txBody>
      </p:sp>
      <p:sp>
        <p:nvSpPr>
          <p:cNvPr id="193" name="Google Shape;193;p19"/>
          <p:cNvSpPr txBox="1"/>
          <p:nvPr/>
        </p:nvSpPr>
        <p:spPr>
          <a:xfrm>
            <a:off x="6994675" y="4683800"/>
            <a:ext cx="2093100" cy="32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6: Screenshot of S</a:t>
            </a:r>
            <a:r>
              <a:rPr lang="en-GB" sz="1000">
                <a:solidFill>
                  <a:srgbClr val="FFFF00"/>
                </a:solidFill>
                <a:latin typeface="Lato"/>
                <a:ea typeface="Lato"/>
                <a:cs typeface="Lato"/>
                <a:sym typeface="Lato"/>
              </a:rPr>
              <a:t>catter Plot</a:t>
            </a:r>
            <a:endParaRPr sz="1000">
              <a:solidFill>
                <a:srgbClr val="FFFF00"/>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Summary of Literature review</a:t>
            </a:r>
            <a:endParaRPr/>
          </a:p>
          <a:p>
            <a:pPr indent="0" lvl="0" marL="0" rtl="0" algn="l">
              <a:spcBef>
                <a:spcPts val="0"/>
              </a:spcBef>
              <a:spcAft>
                <a:spcPts val="0"/>
              </a:spcAft>
              <a:buNone/>
            </a:pPr>
            <a:r>
              <a:t/>
            </a:r>
            <a:endParaRPr/>
          </a:p>
        </p:txBody>
      </p:sp>
      <p:sp>
        <p:nvSpPr>
          <p:cNvPr id="199" name="Google Shape;199;p20"/>
          <p:cNvSpPr txBox="1"/>
          <p:nvPr>
            <p:ph idx="1" type="body"/>
          </p:nvPr>
        </p:nvSpPr>
        <p:spPr>
          <a:xfrm>
            <a:off x="1270300" y="1084713"/>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Author has also built a HDB Resale Flat Price predictor using Machine Learning.</a:t>
            </a:r>
            <a:endParaRPr/>
          </a:p>
          <a:p>
            <a:pPr indent="-311150" lvl="0" marL="457200" rtl="0" algn="l">
              <a:spcBef>
                <a:spcPts val="0"/>
              </a:spcBef>
              <a:spcAft>
                <a:spcPts val="0"/>
              </a:spcAft>
              <a:buSzPts val="1300"/>
              <a:buChar char="●"/>
            </a:pPr>
            <a:r>
              <a:rPr lang="en-GB"/>
              <a:t>However, author used older HDB resale data (from 2012 to 2014) to train his model.</a:t>
            </a:r>
            <a:endParaRPr/>
          </a:p>
          <a:p>
            <a:pPr indent="-311150" lvl="0" marL="457200" rtl="0" algn="l">
              <a:spcBef>
                <a:spcPts val="0"/>
              </a:spcBef>
              <a:spcAft>
                <a:spcPts val="0"/>
              </a:spcAft>
              <a:buSzPts val="1300"/>
              <a:buChar char="●"/>
            </a:pPr>
            <a:r>
              <a:rPr lang="en-GB"/>
              <a:t>Besides just using the features in the dataset, he has also created these features: </a:t>
            </a:r>
            <a:endParaRPr/>
          </a:p>
          <a:p>
            <a:pPr indent="-298450" lvl="1" marL="914400" rtl="0" algn="l">
              <a:spcBef>
                <a:spcPts val="0"/>
              </a:spcBef>
              <a:spcAft>
                <a:spcPts val="0"/>
              </a:spcAft>
              <a:buSzPts val="1100"/>
              <a:buChar char="○"/>
            </a:pPr>
            <a:r>
              <a:rPr lang="en-GB"/>
              <a:t>Region: The region the HDB flat is located at in SG (ie. North, South, etc…)</a:t>
            </a:r>
            <a:endParaRPr/>
          </a:p>
          <a:p>
            <a:pPr indent="-298450" lvl="1" marL="914400" rtl="0" algn="l">
              <a:spcBef>
                <a:spcPts val="0"/>
              </a:spcBef>
              <a:spcAft>
                <a:spcPts val="0"/>
              </a:spcAft>
              <a:buSzPts val="1100"/>
              <a:buChar char="○"/>
            </a:pPr>
            <a:r>
              <a:rPr lang="en-GB"/>
              <a:t>No. of rooms and toilet: The number of rooms and toilets in the HDB flat</a:t>
            </a:r>
            <a:endParaRPr/>
          </a:p>
          <a:p>
            <a:pPr indent="-298450" lvl="1" marL="914400" rtl="0" algn="l">
              <a:spcBef>
                <a:spcPts val="0"/>
              </a:spcBef>
              <a:spcAft>
                <a:spcPts val="0"/>
              </a:spcAft>
              <a:buSzPts val="1100"/>
              <a:buChar char="○"/>
            </a:pPr>
            <a:r>
              <a:rPr lang="en-GB"/>
              <a:t>Storey: The storey level of the HDB flat, generated randomly from the initial categorical variable (eg. “4 to 6” --&gt;  4 or 5 or 6)</a:t>
            </a:r>
            <a:endParaRPr/>
          </a:p>
          <a:p>
            <a:pPr indent="-298450" lvl="1" marL="914400" rtl="0" algn="l">
              <a:spcBef>
                <a:spcPts val="0"/>
              </a:spcBef>
              <a:spcAft>
                <a:spcPts val="0"/>
              </a:spcAft>
              <a:buSzPts val="1100"/>
              <a:buChar char="○"/>
            </a:pPr>
            <a:r>
              <a:rPr lang="en-GB"/>
              <a:t>Sales year &amp; month: Breaking the initial categorical variable to 2 seperate columns of numerical variables. (eg. “2018-4” --&gt; “2018” and “4”, </a:t>
            </a:r>
            <a:endParaRPr/>
          </a:p>
          <a:p>
            <a:pPr indent="-311150" lvl="0" marL="457200" rtl="0" algn="l">
              <a:spcBef>
                <a:spcPts val="0"/>
              </a:spcBef>
              <a:spcAft>
                <a:spcPts val="0"/>
              </a:spcAft>
              <a:buSzPts val="1300"/>
              <a:buChar char="●"/>
            </a:pPr>
            <a:r>
              <a:rPr lang="en-GB"/>
              <a:t>Author used an Ensemble learning method called Stacking to combine 4 learners (ie. elasticnet, svm, lasso &amp; gradient boosting).</a:t>
            </a:r>
            <a:endParaRPr/>
          </a:p>
        </p:txBody>
      </p:sp>
      <p:pic>
        <p:nvPicPr>
          <p:cNvPr id="200" name="Google Shape;200;p20"/>
          <p:cNvPicPr preferRelativeResize="0"/>
          <p:nvPr/>
        </p:nvPicPr>
        <p:blipFill>
          <a:blip r:embed="rId3">
            <a:alphaModFix/>
          </a:blip>
          <a:stretch>
            <a:fillRect/>
          </a:stretch>
        </p:blipFill>
        <p:spPr>
          <a:xfrm>
            <a:off x="135925" y="3974325"/>
            <a:ext cx="3383625" cy="326400"/>
          </a:xfrm>
          <a:prstGeom prst="rect">
            <a:avLst/>
          </a:prstGeom>
          <a:noFill/>
          <a:ln>
            <a:noFill/>
          </a:ln>
        </p:spPr>
      </p:pic>
      <p:pic>
        <p:nvPicPr>
          <p:cNvPr id="201" name="Google Shape;201;p20"/>
          <p:cNvPicPr preferRelativeResize="0"/>
          <p:nvPr/>
        </p:nvPicPr>
        <p:blipFill>
          <a:blip r:embed="rId4">
            <a:alphaModFix/>
          </a:blip>
          <a:stretch>
            <a:fillRect/>
          </a:stretch>
        </p:blipFill>
        <p:spPr>
          <a:xfrm>
            <a:off x="598433" y="4300720"/>
            <a:ext cx="2302681" cy="405050"/>
          </a:xfrm>
          <a:prstGeom prst="rect">
            <a:avLst/>
          </a:prstGeom>
          <a:noFill/>
          <a:ln>
            <a:noFill/>
          </a:ln>
        </p:spPr>
      </p:pic>
      <p:pic>
        <p:nvPicPr>
          <p:cNvPr id="202" name="Google Shape;202;p20"/>
          <p:cNvPicPr preferRelativeResize="0"/>
          <p:nvPr/>
        </p:nvPicPr>
        <p:blipFill>
          <a:blip r:embed="rId5">
            <a:alphaModFix/>
          </a:blip>
          <a:stretch>
            <a:fillRect/>
          </a:stretch>
        </p:blipFill>
        <p:spPr>
          <a:xfrm>
            <a:off x="4844750" y="3554273"/>
            <a:ext cx="2967400" cy="1166500"/>
          </a:xfrm>
          <a:prstGeom prst="rect">
            <a:avLst/>
          </a:prstGeom>
          <a:noFill/>
          <a:ln>
            <a:noFill/>
          </a:ln>
        </p:spPr>
      </p:pic>
      <p:sp>
        <p:nvSpPr>
          <p:cNvPr id="203" name="Google Shape;203;p20"/>
          <p:cNvSpPr txBox="1"/>
          <p:nvPr/>
        </p:nvSpPr>
        <p:spPr>
          <a:xfrm>
            <a:off x="-35925" y="808850"/>
            <a:ext cx="9144000" cy="32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350" u="sng">
                <a:solidFill>
                  <a:schemeClr val="hlink"/>
                </a:solidFill>
                <a:latin typeface="Lato"/>
                <a:ea typeface="Lato"/>
                <a:cs typeface="Lato"/>
                <a:sym typeface="Lato"/>
                <a:hlinkClick r:id="rId6"/>
              </a:rPr>
              <a:t>Singapore Flat Price Predictor</a:t>
            </a:r>
            <a:endParaRPr b="1" sz="1350" u="sng">
              <a:solidFill>
                <a:schemeClr val="accent5"/>
              </a:solidFill>
              <a:latin typeface="Lato"/>
              <a:ea typeface="Lato"/>
              <a:cs typeface="Lato"/>
              <a:sym typeface="Lato"/>
            </a:endParaRPr>
          </a:p>
          <a:p>
            <a:pPr indent="0" lvl="0" marL="0" rtl="0" algn="ctr">
              <a:spcBef>
                <a:spcPts val="1600"/>
              </a:spcBef>
              <a:spcAft>
                <a:spcPts val="0"/>
              </a:spcAft>
              <a:buNone/>
            </a:pPr>
            <a:r>
              <a:t/>
            </a:r>
            <a:endParaRPr b="1" sz="1350" u="sng">
              <a:solidFill>
                <a:srgbClr val="FFFFFF"/>
              </a:solidFill>
            </a:endParaRPr>
          </a:p>
        </p:txBody>
      </p:sp>
      <p:sp>
        <p:nvSpPr>
          <p:cNvPr id="204" name="Google Shape;204;p20"/>
          <p:cNvSpPr txBox="1"/>
          <p:nvPr/>
        </p:nvSpPr>
        <p:spPr>
          <a:xfrm>
            <a:off x="32975" y="4705775"/>
            <a:ext cx="4133100" cy="32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7: Screenshot of Features Engineering from author’s website</a:t>
            </a:r>
            <a:endParaRPr sz="1000">
              <a:solidFill>
                <a:srgbClr val="FFFF00"/>
              </a:solidFill>
              <a:latin typeface="Lato"/>
              <a:ea typeface="Lato"/>
              <a:cs typeface="Lato"/>
              <a:sym typeface="Lato"/>
            </a:endParaRPr>
          </a:p>
        </p:txBody>
      </p:sp>
      <p:sp>
        <p:nvSpPr>
          <p:cNvPr id="205" name="Google Shape;205;p20"/>
          <p:cNvSpPr txBox="1"/>
          <p:nvPr/>
        </p:nvSpPr>
        <p:spPr>
          <a:xfrm>
            <a:off x="4501900" y="4691500"/>
            <a:ext cx="3807300" cy="32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00"/>
                </a:solidFill>
                <a:latin typeface="Lato"/>
                <a:ea typeface="Lato"/>
                <a:cs typeface="Lato"/>
                <a:sym typeface="Lato"/>
              </a:rPr>
              <a:t>Figure 8: Screenshot of how Stacking works from author’s website</a:t>
            </a:r>
            <a:endParaRPr sz="1000">
              <a:solidFill>
                <a:srgbClr val="FFFF00"/>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1"/>
          <p:cNvSpPr txBox="1"/>
          <p:nvPr>
            <p:ph type="title"/>
          </p:nvPr>
        </p:nvSpPr>
        <p:spPr>
          <a:xfrm>
            <a:off x="1297500" y="6824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needs to be done?</a:t>
            </a:r>
            <a:endParaRPr/>
          </a:p>
        </p:txBody>
      </p:sp>
      <p:sp>
        <p:nvSpPr>
          <p:cNvPr id="211" name="Google Shape;211;p21"/>
          <p:cNvSpPr txBox="1"/>
          <p:nvPr>
            <p:ph idx="1" type="body"/>
          </p:nvPr>
        </p:nvSpPr>
        <p:spPr>
          <a:xfrm>
            <a:off x="1297500" y="1419325"/>
            <a:ext cx="6923100" cy="280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t>Albeit</a:t>
            </a:r>
            <a:r>
              <a:rPr lang="en-GB" sz="1500"/>
              <a:t> the  </a:t>
            </a:r>
            <a:r>
              <a:rPr lang="en-GB" sz="1500"/>
              <a:t>similar</a:t>
            </a:r>
            <a:r>
              <a:rPr lang="en-GB" sz="1500"/>
              <a:t> models created by others, we want to take this project a step further and bring onto the table factors such as </a:t>
            </a:r>
            <a:r>
              <a:rPr b="1" lang="en-GB" sz="1900"/>
              <a:t>proximity to nearby amenities (Schools, MRT, Malls)</a:t>
            </a:r>
            <a:r>
              <a:rPr lang="en-GB" sz="1500"/>
              <a:t> which our price predictions will take into account.</a:t>
            </a:r>
            <a:endParaRPr sz="1500"/>
          </a:p>
          <a:p>
            <a:pPr indent="0" lvl="0" marL="0" rtl="0" algn="l">
              <a:spcBef>
                <a:spcPts val="1600"/>
              </a:spcBef>
              <a:spcAft>
                <a:spcPts val="0"/>
              </a:spcAft>
              <a:buNone/>
            </a:pPr>
            <a:r>
              <a:rPr lang="en-GB" sz="1500"/>
              <a:t>We also aim to experiment with various machine learning models to predict </a:t>
            </a:r>
            <a:r>
              <a:rPr b="1" lang="en-GB" sz="1900"/>
              <a:t>HDB resale prices</a:t>
            </a:r>
            <a:r>
              <a:rPr lang="en-GB" sz="1500"/>
              <a:t>, </a:t>
            </a:r>
            <a:r>
              <a:rPr b="1" lang="en-GB" sz="1900"/>
              <a:t>evaluate the results</a:t>
            </a:r>
            <a:r>
              <a:rPr b="1" lang="en-GB" sz="1500"/>
              <a:t> </a:t>
            </a:r>
            <a:r>
              <a:rPr lang="en-GB" sz="1500"/>
              <a:t>of said models, and finally choose a model that produces the best results. </a:t>
            </a:r>
            <a:br>
              <a:rPr lang="en-GB" sz="1400"/>
            </a:br>
            <a:r>
              <a:rPr lang="en-GB" sz="1500"/>
              <a:t>	- Possible evaluation metrics: RMSE, R², adjusted R²</a:t>
            </a:r>
            <a:endParaRPr sz="1500"/>
          </a:p>
          <a:p>
            <a:pPr indent="0" lvl="0" marL="0" rtl="0" algn="l">
              <a:spcBef>
                <a:spcPts val="1600"/>
              </a:spcBef>
              <a:spcAft>
                <a:spcPts val="0"/>
              </a:spcAft>
              <a:buNone/>
            </a:pPr>
            <a:r>
              <a:t/>
            </a:r>
            <a:endParaRPr b="1" sz="1600"/>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